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0"/>
  </p:notesMasterIdLst>
  <p:sldIdLst>
    <p:sldId id="256" r:id="rId2"/>
    <p:sldId id="259" r:id="rId3"/>
    <p:sldId id="260" r:id="rId4"/>
    <p:sldId id="263" r:id="rId5"/>
    <p:sldId id="265" r:id="rId6"/>
    <p:sldId id="266" r:id="rId7"/>
    <p:sldId id="268" r:id="rId8"/>
    <p:sldId id="267" r:id="rId9"/>
    <p:sldId id="261" r:id="rId10"/>
    <p:sldId id="269" r:id="rId11"/>
    <p:sldId id="270" r:id="rId12"/>
    <p:sldId id="271" r:id="rId13"/>
    <p:sldId id="273" r:id="rId14"/>
    <p:sldId id="272" r:id="rId15"/>
    <p:sldId id="274" r:id="rId16"/>
    <p:sldId id="275" r:id="rId17"/>
    <p:sldId id="264"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B80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8" autoAdjust="0"/>
    <p:restoredTop sz="77845" autoAdjust="0"/>
  </p:normalViewPr>
  <p:slideViewPr>
    <p:cSldViewPr snapToGrid="0">
      <p:cViewPr varScale="1">
        <p:scale>
          <a:sx n="82" d="100"/>
          <a:sy n="82" d="100"/>
        </p:scale>
        <p:origin x="148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lbea\OneDrive\Documents\future%20environemntal%20data%20scientists\example%20data%20for%20lesson%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lbea\OneDrive\Documents\future%20environemntal%20data%20scientists\example%20data%20for%20lesson%2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lbea\OneDrive\Documents\future%20environemntal%20data%20scientists\example%20data%20for%20lesson%20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lbea\OneDrive\Documents\future%20environemntal%20data%20scientists\example%20data%20for%20lesson%20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44945536600495"/>
          <c:y val="0.17311051683850617"/>
          <c:w val="0.7439525312187264"/>
          <c:h val="0.76282406581250306"/>
        </c:manualLayout>
      </c:layout>
      <c:pieChart>
        <c:varyColors val="1"/>
        <c:ser>
          <c:idx val="0"/>
          <c:order val="0"/>
          <c:tx>
            <c:strRef>
              <c:f>Sheet1!$B$16</c:f>
              <c:strCache>
                <c:ptCount val="1"/>
                <c:pt idx="0">
                  <c:v>Number of butterflies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6372-44EA-AEF6-0491FE7AA318}"/>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6372-44EA-AEF6-0491FE7AA318}"/>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6372-44EA-AEF6-0491FE7AA318}"/>
              </c:ext>
            </c:extLst>
          </c:dPt>
          <c:cat>
            <c:strRef>
              <c:f>Sheet1!$A$17:$A$19</c:f>
              <c:strCache>
                <c:ptCount val="3"/>
                <c:pt idx="0">
                  <c:v>Red Admiral</c:v>
                </c:pt>
                <c:pt idx="1">
                  <c:v>Brimstone</c:v>
                </c:pt>
                <c:pt idx="2">
                  <c:v>Speckled Wood</c:v>
                </c:pt>
              </c:strCache>
            </c:strRef>
          </c:cat>
          <c:val>
            <c:numRef>
              <c:f>Sheet1!$B$17:$B$19</c:f>
              <c:numCache>
                <c:formatCode>General</c:formatCode>
                <c:ptCount val="3"/>
                <c:pt idx="0">
                  <c:v>2</c:v>
                </c:pt>
                <c:pt idx="1">
                  <c:v>2</c:v>
                </c:pt>
                <c:pt idx="2">
                  <c:v>1</c:v>
                </c:pt>
              </c:numCache>
            </c:numRef>
          </c:val>
          <c:extLst>
            <c:ext xmlns:c16="http://schemas.microsoft.com/office/drawing/2014/chart" uri="{C3380CC4-5D6E-409C-BE32-E72D297353CC}">
              <c16:uniqueId val="{00000006-6372-44EA-AEF6-0491FE7AA318}"/>
            </c:ext>
          </c:extLst>
        </c:ser>
        <c:dLbls>
          <c:showLegendKey val="0"/>
          <c:showVal val="0"/>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3476107226107226"/>
          <c:y val="1.1767904750712547E-3"/>
        </c:manualLayout>
      </c:layout>
      <c:overlay val="0"/>
      <c:spPr>
        <a:noFill/>
        <a:ln>
          <a:noFill/>
        </a:ln>
        <a:effectLst/>
      </c:spPr>
      <c:txPr>
        <a:bodyPr rot="0" spcFirstLastPara="1" vertOverflow="ellipsis" vert="horz" wrap="square" anchor="ctr" anchorCtr="1"/>
        <a:lstStyle/>
        <a:p>
          <a:pPr algn="ctr">
            <a:defRPr sz="1800" b="1" i="0" u="none" strike="noStrike" kern="1200" cap="all"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butterflies </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Sheet1!$A$2:$A$5</c:f>
              <c:numCache>
                <c:formatCode>h:mm</c:formatCode>
                <c:ptCount val="4"/>
                <c:pt idx="0">
                  <c:v>0.39583333333333331</c:v>
                </c:pt>
                <c:pt idx="1">
                  <c:v>0.47916666666666669</c:v>
                </c:pt>
                <c:pt idx="2">
                  <c:v>0.5625</c:v>
                </c:pt>
                <c:pt idx="3">
                  <c:v>0.64583333333333337</c:v>
                </c:pt>
              </c:numCache>
            </c:numRef>
          </c:cat>
          <c:val>
            <c:numRef>
              <c:f>Sheet1!$B$2:$B$5</c:f>
              <c:numCache>
                <c:formatCode>General</c:formatCode>
                <c:ptCount val="4"/>
                <c:pt idx="0">
                  <c:v>2</c:v>
                </c:pt>
                <c:pt idx="1">
                  <c:v>3</c:v>
                </c:pt>
                <c:pt idx="2">
                  <c:v>4</c:v>
                </c:pt>
                <c:pt idx="3">
                  <c:v>5</c:v>
                </c:pt>
              </c:numCache>
            </c:numRef>
          </c:val>
          <c:smooth val="0"/>
          <c:extLst>
            <c:ext xmlns:c16="http://schemas.microsoft.com/office/drawing/2014/chart" uri="{C3380CC4-5D6E-409C-BE32-E72D297353CC}">
              <c16:uniqueId val="{00000000-2FCD-4E33-BD79-408A25B33433}"/>
            </c:ext>
          </c:extLst>
        </c:ser>
        <c:dLbls>
          <c:dLblPos val="ctr"/>
          <c:showLegendKey val="0"/>
          <c:showVal val="1"/>
          <c:showCatName val="0"/>
          <c:showSerName val="0"/>
          <c:showPercent val="0"/>
          <c:showBubbleSize val="0"/>
        </c:dLbls>
        <c:marker val="1"/>
        <c:smooth val="0"/>
        <c:axId val="1086264080"/>
        <c:axId val="1086264560"/>
      </c:lineChart>
      <c:catAx>
        <c:axId val="1086264080"/>
        <c:scaling>
          <c:orientation val="minMax"/>
        </c:scaling>
        <c:delete val="0"/>
        <c:axPos val="b"/>
        <c:numFmt formatCode="h:mm"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86264560"/>
        <c:crosses val="autoZero"/>
        <c:auto val="1"/>
        <c:lblAlgn val="ctr"/>
        <c:lblOffset val="100"/>
        <c:noMultiLvlLbl val="0"/>
      </c:catAx>
      <c:valAx>
        <c:axId val="1086264560"/>
        <c:scaling>
          <c:orientation val="minMax"/>
        </c:scaling>
        <c:delete val="1"/>
        <c:axPos val="l"/>
        <c:numFmt formatCode="General" sourceLinked="1"/>
        <c:majorTickMark val="none"/>
        <c:minorTickMark val="none"/>
        <c:tickLblPos val="nextTo"/>
        <c:crossAx val="1086264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butterflies </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Sheet1!$A$27:$A$30</c:f>
              <c:strCache>
                <c:ptCount val="4"/>
                <c:pt idx="0">
                  <c:v>Wood</c:v>
                </c:pt>
                <c:pt idx="1">
                  <c:v>School</c:v>
                </c:pt>
                <c:pt idx="2">
                  <c:v>Field</c:v>
                </c:pt>
                <c:pt idx="3">
                  <c:v>Beside road</c:v>
                </c:pt>
              </c:strCache>
            </c:strRef>
          </c:cat>
          <c:val>
            <c:numRef>
              <c:f>Sheet1!$B$27:$B$30</c:f>
              <c:numCache>
                <c:formatCode>General</c:formatCode>
                <c:ptCount val="4"/>
                <c:pt idx="0">
                  <c:v>6</c:v>
                </c:pt>
                <c:pt idx="1">
                  <c:v>3</c:v>
                </c:pt>
                <c:pt idx="2">
                  <c:v>4</c:v>
                </c:pt>
                <c:pt idx="3">
                  <c:v>1</c:v>
                </c:pt>
              </c:numCache>
            </c:numRef>
          </c:val>
          <c:extLst>
            <c:ext xmlns:c16="http://schemas.microsoft.com/office/drawing/2014/chart" uri="{C3380CC4-5D6E-409C-BE32-E72D297353CC}">
              <c16:uniqueId val="{00000000-2770-409D-8B0A-38F944C2E348}"/>
            </c:ext>
          </c:extLst>
        </c:ser>
        <c:dLbls>
          <c:showLegendKey val="0"/>
          <c:showVal val="0"/>
          <c:showCatName val="0"/>
          <c:showSerName val="0"/>
          <c:showPercent val="0"/>
          <c:showBubbleSize val="0"/>
        </c:dLbls>
        <c:gapWidth val="164"/>
        <c:overlap val="-22"/>
        <c:axId val="1086236720"/>
        <c:axId val="1086253520"/>
      </c:barChart>
      <c:catAx>
        <c:axId val="108623672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dirty="0"/>
                  <a:t>Location</a:t>
                </a:r>
              </a:p>
            </c:rich>
          </c:tx>
          <c:layout>
            <c:manualLayout>
              <c:xMode val="edge"/>
              <c:yMode val="edge"/>
              <c:x val="0.43168406571955931"/>
              <c:y val="0.9270713558597902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6253520"/>
        <c:crosses val="autoZero"/>
        <c:auto val="1"/>
        <c:lblAlgn val="ctr"/>
        <c:lblOffset val="100"/>
        <c:noMultiLvlLbl val="0"/>
      </c:catAx>
      <c:valAx>
        <c:axId val="1086253520"/>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GB" sz="1100"/>
                  <a:t>Number of butterflies </a:t>
                </a:r>
              </a:p>
            </c:rich>
          </c:tx>
          <c:layout>
            <c:manualLayout>
              <c:xMode val="edge"/>
              <c:yMode val="edge"/>
              <c:x val="1.1111111111111112E-2"/>
              <c:y val="0.3220177165354331"/>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623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butterflies </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Sheet1!$A$27:$A$30</c:f>
              <c:strCache>
                <c:ptCount val="4"/>
                <c:pt idx="0">
                  <c:v>Wood</c:v>
                </c:pt>
                <c:pt idx="1">
                  <c:v>School</c:v>
                </c:pt>
                <c:pt idx="2">
                  <c:v>Field</c:v>
                </c:pt>
                <c:pt idx="3">
                  <c:v>Beside road</c:v>
                </c:pt>
              </c:strCache>
            </c:strRef>
          </c:cat>
          <c:val>
            <c:numRef>
              <c:f>Sheet1!$B$27:$B$30</c:f>
              <c:numCache>
                <c:formatCode>General</c:formatCode>
                <c:ptCount val="4"/>
                <c:pt idx="0">
                  <c:v>6</c:v>
                </c:pt>
                <c:pt idx="1">
                  <c:v>3</c:v>
                </c:pt>
                <c:pt idx="2">
                  <c:v>4</c:v>
                </c:pt>
                <c:pt idx="3">
                  <c:v>1</c:v>
                </c:pt>
              </c:numCache>
            </c:numRef>
          </c:val>
          <c:extLst>
            <c:ext xmlns:c16="http://schemas.microsoft.com/office/drawing/2014/chart" uri="{C3380CC4-5D6E-409C-BE32-E72D297353CC}">
              <c16:uniqueId val="{00000000-9D94-4C6C-BA5A-DACCC0F85780}"/>
            </c:ext>
          </c:extLst>
        </c:ser>
        <c:dLbls>
          <c:showLegendKey val="0"/>
          <c:showVal val="0"/>
          <c:showCatName val="0"/>
          <c:showSerName val="0"/>
          <c:showPercent val="0"/>
          <c:showBubbleSize val="0"/>
        </c:dLbls>
        <c:gapWidth val="164"/>
        <c:overlap val="-22"/>
        <c:axId val="1086236720"/>
        <c:axId val="1086253520"/>
      </c:barChart>
      <c:catAx>
        <c:axId val="108623672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dirty="0"/>
                  <a:t>Location</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6253520"/>
        <c:crosses val="autoZero"/>
        <c:auto val="1"/>
        <c:lblAlgn val="ctr"/>
        <c:lblOffset val="100"/>
        <c:noMultiLvlLbl val="0"/>
      </c:catAx>
      <c:valAx>
        <c:axId val="108625352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a:t>Number of butterflies </a:t>
                </a:r>
              </a:p>
            </c:rich>
          </c:tx>
          <c:layout>
            <c:manualLayout>
              <c:xMode val="edge"/>
              <c:yMode val="edge"/>
              <c:x val="1.1111058614662573E-2"/>
              <c:y val="0.1574113317529381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623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417559585184068"/>
          <c:y val="3.4897904670666821E-2"/>
        </c:manualLayout>
      </c:layout>
      <c:overlay val="0"/>
      <c:spPr>
        <a:noFill/>
        <a:ln>
          <a:noFill/>
        </a:ln>
        <a:effectLst/>
      </c:spPr>
      <c:txPr>
        <a:bodyPr rot="0" spcFirstLastPara="1" vertOverflow="ellipsis" vert="horz" wrap="square" anchor="ctr" anchorCtr="1"/>
        <a:lstStyle/>
        <a:p>
          <a:pPr algn="ctr">
            <a:defRPr sz="1600" b="1" i="0" u="none" strike="noStrike" kern="1200" cap="all"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butterflies </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Sheet1!$A$2:$A$5</c:f>
              <c:numCache>
                <c:formatCode>h:mm</c:formatCode>
                <c:ptCount val="4"/>
                <c:pt idx="0">
                  <c:v>0.39583333333333331</c:v>
                </c:pt>
                <c:pt idx="1">
                  <c:v>0.47916666666666669</c:v>
                </c:pt>
                <c:pt idx="2">
                  <c:v>0.5625</c:v>
                </c:pt>
                <c:pt idx="3">
                  <c:v>0.64583333333333337</c:v>
                </c:pt>
              </c:numCache>
            </c:numRef>
          </c:cat>
          <c:val>
            <c:numRef>
              <c:f>Sheet1!$B$2:$B$5</c:f>
              <c:numCache>
                <c:formatCode>General</c:formatCode>
                <c:ptCount val="4"/>
                <c:pt idx="0">
                  <c:v>2</c:v>
                </c:pt>
                <c:pt idx="1">
                  <c:v>3</c:v>
                </c:pt>
                <c:pt idx="2">
                  <c:v>4</c:v>
                </c:pt>
                <c:pt idx="3">
                  <c:v>5</c:v>
                </c:pt>
              </c:numCache>
            </c:numRef>
          </c:val>
          <c:smooth val="0"/>
          <c:extLst>
            <c:ext xmlns:c16="http://schemas.microsoft.com/office/drawing/2014/chart" uri="{C3380CC4-5D6E-409C-BE32-E72D297353CC}">
              <c16:uniqueId val="{00000000-184A-4A12-81C4-08A83A5A00A3}"/>
            </c:ext>
          </c:extLst>
        </c:ser>
        <c:dLbls>
          <c:dLblPos val="ctr"/>
          <c:showLegendKey val="0"/>
          <c:showVal val="1"/>
          <c:showCatName val="0"/>
          <c:showSerName val="0"/>
          <c:showPercent val="0"/>
          <c:showBubbleSize val="0"/>
        </c:dLbls>
        <c:marker val="1"/>
        <c:smooth val="0"/>
        <c:axId val="1086264080"/>
        <c:axId val="1086264560"/>
      </c:lineChart>
      <c:catAx>
        <c:axId val="1086264080"/>
        <c:scaling>
          <c:orientation val="minMax"/>
        </c:scaling>
        <c:delete val="0"/>
        <c:axPos val="b"/>
        <c:numFmt formatCode="h:mm"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86264560"/>
        <c:crosses val="autoZero"/>
        <c:auto val="1"/>
        <c:lblAlgn val="ctr"/>
        <c:lblOffset val="100"/>
        <c:noMultiLvlLbl val="0"/>
      </c:catAx>
      <c:valAx>
        <c:axId val="1086264560"/>
        <c:scaling>
          <c:orientation val="minMax"/>
        </c:scaling>
        <c:delete val="1"/>
        <c:axPos val="l"/>
        <c:numFmt formatCode="General" sourceLinked="1"/>
        <c:majorTickMark val="none"/>
        <c:minorTickMark val="none"/>
        <c:tickLblPos val="nextTo"/>
        <c:crossAx val="1086264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15000"/>
          <a:lumOff val="85000"/>
        </a:schemeClr>
      </a:solidFill>
      <a:round/>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44945536600495"/>
          <c:y val="0.17311051683850617"/>
          <c:w val="0.7439525312187264"/>
          <c:h val="0.76282406581250306"/>
        </c:manualLayout>
      </c:layout>
      <c:pieChart>
        <c:varyColors val="1"/>
        <c:ser>
          <c:idx val="0"/>
          <c:order val="0"/>
          <c:tx>
            <c:strRef>
              <c:f>'[example data for lesson 3.xlsx]Sheet1'!$B$8</c:f>
              <c:strCache>
                <c:ptCount val="1"/>
                <c:pt idx="0">
                  <c:v>Number of butterflies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E79D-4AED-AED2-05F7136BED2F}"/>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E79D-4AED-AED2-05F7136BED2F}"/>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E79D-4AED-AED2-05F7136BED2F}"/>
              </c:ext>
            </c:extLst>
          </c:dPt>
          <c:cat>
            <c:strRef>
              <c:f>'[example data for lesson 3.xlsx]Sheet1'!$A$9:$A$11</c:f>
              <c:strCache>
                <c:ptCount val="3"/>
                <c:pt idx="0">
                  <c:v>Red Admiral</c:v>
                </c:pt>
                <c:pt idx="1">
                  <c:v>Brimstone</c:v>
                </c:pt>
                <c:pt idx="2">
                  <c:v>Speckled Wood</c:v>
                </c:pt>
              </c:strCache>
            </c:strRef>
          </c:cat>
          <c:val>
            <c:numRef>
              <c:f>'[example data for lesson 3.xlsx]Sheet1'!$B$9:$B$11</c:f>
              <c:numCache>
                <c:formatCode>General</c:formatCode>
                <c:ptCount val="3"/>
                <c:pt idx="0">
                  <c:v>2</c:v>
                </c:pt>
                <c:pt idx="1">
                  <c:v>2</c:v>
                </c:pt>
                <c:pt idx="2">
                  <c:v>1</c:v>
                </c:pt>
              </c:numCache>
            </c:numRef>
          </c:val>
          <c:extLst>
            <c:ext xmlns:c16="http://schemas.microsoft.com/office/drawing/2014/chart" uri="{C3380CC4-5D6E-409C-BE32-E72D297353CC}">
              <c16:uniqueId val="{00000006-E79D-4AED-AED2-05F7136BED2F}"/>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5.7269518279927302E-2"/>
          <c:y val="0.22197807204033287"/>
          <c:w val="0.22189350181358244"/>
          <c:h val="0.680624228066978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79892-02C9-4790-BA95-3361FCB010FB}" type="datetimeFigureOut">
              <a:rPr lang="en-GB" smtClean="0"/>
              <a:t>27/05/2025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10436-8841-4DC4-91A0-85271D66ED4F}" type="slidenum">
              <a:rPr lang="en-GB" smtClean="0"/>
              <a:t>‹#›</a:t>
            </a:fld>
            <a:endParaRPr lang="en-GB"/>
          </a:p>
        </p:txBody>
      </p:sp>
    </p:spTree>
    <p:extLst>
      <p:ext uri="{BB962C8B-B14F-4D97-AF65-F5344CB8AC3E}">
        <p14:creationId xmlns:p14="http://schemas.microsoft.com/office/powerpoint/2010/main" val="4013338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Microsoft excel is a really useful programme for helping us visualise data. </a:t>
            </a:r>
          </a:p>
          <a:p>
            <a:r>
              <a:rPr lang="en-GB" dirty="0"/>
              <a:t>Today we’re going to follow 3 simple steps to use Excel to digitise (which means type up) data we collected outside last time and then create some cool charts so that we can work out what is going on. </a:t>
            </a:r>
          </a:p>
          <a:p>
            <a:r>
              <a:rPr lang="en-GB" dirty="0"/>
              <a:t>I’m going to talk this through as a power point presentation first, and then you can follow the steps on a worksheet to make you own graphs. </a:t>
            </a:r>
          </a:p>
        </p:txBody>
      </p:sp>
      <p:sp>
        <p:nvSpPr>
          <p:cNvPr id="4" name="Slide Number Placeholder 3"/>
          <p:cNvSpPr>
            <a:spLocks noGrp="1"/>
          </p:cNvSpPr>
          <p:nvPr>
            <p:ph type="sldNum" sz="quarter" idx="5"/>
          </p:nvPr>
        </p:nvSpPr>
        <p:spPr/>
        <p:txBody>
          <a:bodyPr/>
          <a:lstStyle/>
          <a:p>
            <a:fld id="{6D110436-8841-4DC4-91A0-85271D66ED4F}" type="slidenum">
              <a:rPr lang="en-GB" smtClean="0"/>
              <a:t>1</a:t>
            </a:fld>
            <a:endParaRPr lang="en-GB"/>
          </a:p>
        </p:txBody>
      </p:sp>
    </p:spTree>
    <p:extLst>
      <p:ext uri="{BB962C8B-B14F-4D97-AF65-F5344CB8AC3E}">
        <p14:creationId xmlns:p14="http://schemas.microsoft.com/office/powerpoint/2010/main" val="3387850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2DF07-1BF8-7ECF-F178-E1820D69E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B99E7-BD7F-EEE9-1E50-DE78F48F8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930F1-2B99-0E75-B1AF-8C07F7C597D3}"/>
              </a:ext>
            </a:extLst>
          </p:cNvPr>
          <p:cNvSpPr>
            <a:spLocks noGrp="1"/>
          </p:cNvSpPr>
          <p:nvPr>
            <p:ph type="body" idx="1"/>
          </p:nvPr>
        </p:nvSpPr>
        <p:spPr/>
        <p:txBody>
          <a:bodyPr/>
          <a:lstStyle/>
          <a:p>
            <a:r>
              <a:rPr lang="en-GB" dirty="0"/>
              <a:t>We’re interested in the charts, here in the middle (*click*).</a:t>
            </a:r>
          </a:p>
          <a:p>
            <a:r>
              <a:rPr lang="en-GB" dirty="0"/>
              <a:t>Because we want a line graph, click on the line graph option here (*click*). You can hover over each chart with your mouse and should get a description of that chart. </a:t>
            </a:r>
          </a:p>
          <a:p>
            <a:r>
              <a:rPr lang="en-GB" dirty="0"/>
              <a:t>Click on the line graph button and you should get more choices!</a:t>
            </a:r>
          </a:p>
        </p:txBody>
      </p:sp>
      <p:sp>
        <p:nvSpPr>
          <p:cNvPr id="4" name="Slide Number Placeholder 3">
            <a:extLst>
              <a:ext uri="{FF2B5EF4-FFF2-40B4-BE49-F238E27FC236}">
                <a16:creationId xmlns:a16="http://schemas.microsoft.com/office/drawing/2014/main" id="{5C1FCA90-A25A-3361-31D2-0782CA926494}"/>
              </a:ext>
            </a:extLst>
          </p:cNvPr>
          <p:cNvSpPr>
            <a:spLocks noGrp="1"/>
          </p:cNvSpPr>
          <p:nvPr>
            <p:ph type="sldNum" sz="quarter" idx="5"/>
          </p:nvPr>
        </p:nvSpPr>
        <p:spPr/>
        <p:txBody>
          <a:bodyPr/>
          <a:lstStyle/>
          <a:p>
            <a:fld id="{6D110436-8841-4DC4-91A0-85271D66ED4F}" type="slidenum">
              <a:rPr lang="en-GB" smtClean="0"/>
              <a:t>10</a:t>
            </a:fld>
            <a:endParaRPr lang="en-GB"/>
          </a:p>
        </p:txBody>
      </p:sp>
    </p:spTree>
    <p:extLst>
      <p:ext uri="{BB962C8B-B14F-4D97-AF65-F5344CB8AC3E}">
        <p14:creationId xmlns:p14="http://schemas.microsoft.com/office/powerpoint/2010/main" val="375824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68112-6E31-DD3F-F170-FD9C11A3D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3104E-4ABE-84C9-2147-1997A63D3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B569F-116A-7244-C5E1-EEFE1EBA29FF}"/>
              </a:ext>
            </a:extLst>
          </p:cNvPr>
          <p:cNvSpPr>
            <a:spLocks noGrp="1"/>
          </p:cNvSpPr>
          <p:nvPr>
            <p:ph type="body" idx="1"/>
          </p:nvPr>
        </p:nvSpPr>
        <p:spPr/>
        <p:txBody>
          <a:bodyPr/>
          <a:lstStyle/>
          <a:p>
            <a:r>
              <a:rPr lang="en-GB" dirty="0"/>
              <a:t>Click on 2D line shown here (*click*)</a:t>
            </a:r>
          </a:p>
          <a:p>
            <a:r>
              <a:rPr lang="en-GB" dirty="0"/>
              <a:t>You can explore other options later – some of the 3D options are fun. </a:t>
            </a:r>
          </a:p>
          <a:p>
            <a:r>
              <a:rPr lang="en-GB" dirty="0"/>
              <a:t>When you click on the line chart it should magically appear! </a:t>
            </a:r>
          </a:p>
        </p:txBody>
      </p:sp>
      <p:sp>
        <p:nvSpPr>
          <p:cNvPr id="4" name="Slide Number Placeholder 3">
            <a:extLst>
              <a:ext uri="{FF2B5EF4-FFF2-40B4-BE49-F238E27FC236}">
                <a16:creationId xmlns:a16="http://schemas.microsoft.com/office/drawing/2014/main" id="{22651891-BD68-B97D-4344-3249EB8E1A85}"/>
              </a:ext>
            </a:extLst>
          </p:cNvPr>
          <p:cNvSpPr>
            <a:spLocks noGrp="1"/>
          </p:cNvSpPr>
          <p:nvPr>
            <p:ph type="sldNum" sz="quarter" idx="5"/>
          </p:nvPr>
        </p:nvSpPr>
        <p:spPr/>
        <p:txBody>
          <a:bodyPr/>
          <a:lstStyle/>
          <a:p>
            <a:fld id="{6D110436-8841-4DC4-91A0-85271D66ED4F}" type="slidenum">
              <a:rPr lang="en-GB" smtClean="0"/>
              <a:t>11</a:t>
            </a:fld>
            <a:endParaRPr lang="en-GB"/>
          </a:p>
        </p:txBody>
      </p:sp>
    </p:spTree>
    <p:extLst>
      <p:ext uri="{BB962C8B-B14F-4D97-AF65-F5344CB8AC3E}">
        <p14:creationId xmlns:p14="http://schemas.microsoft.com/office/powerpoint/2010/main" val="260311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6F374-5D28-54BA-F914-241028EDAA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14BE4-9A09-AE55-9424-44913261E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0C74C3-95BF-4AE5-E5C9-9A1F764808E1}"/>
              </a:ext>
            </a:extLst>
          </p:cNvPr>
          <p:cNvSpPr>
            <a:spLocks noGrp="1"/>
          </p:cNvSpPr>
          <p:nvPr>
            <p:ph type="body" idx="1"/>
          </p:nvPr>
        </p:nvSpPr>
        <p:spPr/>
        <p:txBody>
          <a:bodyPr/>
          <a:lstStyle/>
          <a:p>
            <a:r>
              <a:rPr lang="en-GB" dirty="0"/>
              <a:t>Here it is! I’ve had to zoom out a bit to fit it on the page.</a:t>
            </a:r>
          </a:p>
          <a:p>
            <a:r>
              <a:rPr lang="en-GB" dirty="0"/>
              <a:t>You’ll notice a new menu has appeared called “Chart design” here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change the chart styles but clicking on different options here  (*click*) and using the down arrow to get more options.</a:t>
            </a:r>
          </a:p>
          <a:p>
            <a:r>
              <a:rPr lang="en-GB" dirty="0"/>
              <a:t>Also look at different colour schemes here (*click*).</a:t>
            </a:r>
          </a:p>
          <a:p>
            <a:r>
              <a:rPr lang="en-GB" dirty="0"/>
              <a:t>The best way to learn about chart design is to play around with it. </a:t>
            </a:r>
          </a:p>
          <a:p>
            <a:r>
              <a:rPr lang="en-GB" dirty="0"/>
              <a:t>You can click on parts of the chart to change the colour, font etc. </a:t>
            </a:r>
          </a:p>
        </p:txBody>
      </p:sp>
      <p:sp>
        <p:nvSpPr>
          <p:cNvPr id="4" name="Slide Number Placeholder 3">
            <a:extLst>
              <a:ext uri="{FF2B5EF4-FFF2-40B4-BE49-F238E27FC236}">
                <a16:creationId xmlns:a16="http://schemas.microsoft.com/office/drawing/2014/main" id="{5A29798A-1790-ADFC-FB3D-398BC3576F2D}"/>
              </a:ext>
            </a:extLst>
          </p:cNvPr>
          <p:cNvSpPr>
            <a:spLocks noGrp="1"/>
          </p:cNvSpPr>
          <p:nvPr>
            <p:ph type="sldNum" sz="quarter" idx="5"/>
          </p:nvPr>
        </p:nvSpPr>
        <p:spPr/>
        <p:txBody>
          <a:bodyPr/>
          <a:lstStyle/>
          <a:p>
            <a:fld id="{6D110436-8841-4DC4-91A0-85271D66ED4F}" type="slidenum">
              <a:rPr lang="en-GB" smtClean="0"/>
              <a:t>12</a:t>
            </a:fld>
            <a:endParaRPr lang="en-GB"/>
          </a:p>
        </p:txBody>
      </p:sp>
    </p:spTree>
    <p:extLst>
      <p:ext uri="{BB962C8B-B14F-4D97-AF65-F5344CB8AC3E}">
        <p14:creationId xmlns:p14="http://schemas.microsoft.com/office/powerpoint/2010/main" val="332177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56B2B-4BCA-6AF5-E490-C3C2A6EF4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7B281-6396-D48E-ADDF-2FF4F4F3B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5C68E-D2C5-A32F-5FAA-5AE0862A0240}"/>
              </a:ext>
            </a:extLst>
          </p:cNvPr>
          <p:cNvSpPr>
            <a:spLocks noGrp="1"/>
          </p:cNvSpPr>
          <p:nvPr>
            <p:ph type="body" idx="1"/>
          </p:nvPr>
        </p:nvSpPr>
        <p:spPr/>
        <p:txBody>
          <a:bodyPr/>
          <a:lstStyle/>
          <a:p>
            <a:r>
              <a:rPr lang="en-GB" dirty="0"/>
              <a:t>You can also right click (not the usual left click) anywhere on the chart and then click on “format chart area” here (*click*)</a:t>
            </a:r>
          </a:p>
          <a:p>
            <a:r>
              <a:rPr lang="en-GB" dirty="0"/>
              <a:t>This opens a new option bar on the right side. Shown here (*click*) where you can do extra cool things like change the fill/background colour. </a:t>
            </a:r>
          </a:p>
          <a:p>
            <a:r>
              <a:rPr lang="en-GB" dirty="0"/>
              <a:t>Just click on “fill” (*click*) and then experiment with some of the background options. </a:t>
            </a:r>
          </a:p>
        </p:txBody>
      </p:sp>
      <p:sp>
        <p:nvSpPr>
          <p:cNvPr id="4" name="Slide Number Placeholder 3">
            <a:extLst>
              <a:ext uri="{FF2B5EF4-FFF2-40B4-BE49-F238E27FC236}">
                <a16:creationId xmlns:a16="http://schemas.microsoft.com/office/drawing/2014/main" id="{680DA8C7-9AD6-F6CD-D4E1-667468EB39EF}"/>
              </a:ext>
            </a:extLst>
          </p:cNvPr>
          <p:cNvSpPr>
            <a:spLocks noGrp="1"/>
          </p:cNvSpPr>
          <p:nvPr>
            <p:ph type="sldNum" sz="quarter" idx="5"/>
          </p:nvPr>
        </p:nvSpPr>
        <p:spPr/>
        <p:txBody>
          <a:bodyPr/>
          <a:lstStyle/>
          <a:p>
            <a:fld id="{6D110436-8841-4DC4-91A0-85271D66ED4F}" type="slidenum">
              <a:rPr lang="en-GB" smtClean="0"/>
              <a:t>13</a:t>
            </a:fld>
            <a:endParaRPr lang="en-GB"/>
          </a:p>
        </p:txBody>
      </p:sp>
    </p:spTree>
    <p:extLst>
      <p:ext uri="{BB962C8B-B14F-4D97-AF65-F5344CB8AC3E}">
        <p14:creationId xmlns:p14="http://schemas.microsoft.com/office/powerpoint/2010/main" val="344890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16E5D-2905-96A3-53AB-E53E795CB2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18974-6DF6-27B5-0958-6362DD79A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48D5EF-410D-8EE8-BE03-A3C956E510D5}"/>
              </a:ext>
            </a:extLst>
          </p:cNvPr>
          <p:cNvSpPr>
            <a:spLocks noGrp="1"/>
          </p:cNvSpPr>
          <p:nvPr>
            <p:ph type="body" idx="1"/>
          </p:nvPr>
        </p:nvSpPr>
        <p:spPr/>
        <p:txBody>
          <a:bodyPr/>
          <a:lstStyle/>
          <a:p>
            <a:r>
              <a:rPr lang="en-GB" dirty="0"/>
              <a:t>You could have also used these measurements to make a bar chart.</a:t>
            </a:r>
          </a:p>
          <a:p>
            <a:r>
              <a:rPr lang="en-GB" dirty="0"/>
              <a:t>This is exactly the same process:</a:t>
            </a:r>
          </a:p>
          <a:p>
            <a:pPr marL="228600" indent="-228600">
              <a:buAutoNum type="arabicPeriod"/>
            </a:pPr>
            <a:r>
              <a:rPr lang="en-GB" dirty="0"/>
              <a:t>Select all your data by clicking and dragging</a:t>
            </a:r>
          </a:p>
          <a:p>
            <a:pPr marL="228600" indent="-228600">
              <a:buAutoNum type="arabicPeriod"/>
            </a:pPr>
            <a:r>
              <a:rPr lang="en-GB" dirty="0"/>
              <a:t>Go to the “insert” menu, then the chart section in the middle</a:t>
            </a:r>
          </a:p>
          <a:p>
            <a:pPr marL="228600" indent="-228600">
              <a:buAutoNum type="arabicPeriod"/>
            </a:pPr>
            <a:r>
              <a:rPr lang="en-GB" dirty="0"/>
              <a:t>Select “Column or bar chart” and then the first option “Clustered Column”</a:t>
            </a:r>
          </a:p>
          <a:p>
            <a:pPr marL="228600" indent="-228600">
              <a:buAutoNum type="arabicPeriod"/>
            </a:pPr>
            <a:r>
              <a:rPr lang="en-GB" dirty="0"/>
              <a:t>This will give you a bar chart that you can experiment with the chart design as before. </a:t>
            </a:r>
          </a:p>
        </p:txBody>
      </p:sp>
      <p:sp>
        <p:nvSpPr>
          <p:cNvPr id="4" name="Slide Number Placeholder 3">
            <a:extLst>
              <a:ext uri="{FF2B5EF4-FFF2-40B4-BE49-F238E27FC236}">
                <a16:creationId xmlns:a16="http://schemas.microsoft.com/office/drawing/2014/main" id="{946D92BE-4698-E64C-A75C-D43B676A7E21}"/>
              </a:ext>
            </a:extLst>
          </p:cNvPr>
          <p:cNvSpPr>
            <a:spLocks noGrp="1"/>
          </p:cNvSpPr>
          <p:nvPr>
            <p:ph type="sldNum" sz="quarter" idx="5"/>
          </p:nvPr>
        </p:nvSpPr>
        <p:spPr/>
        <p:txBody>
          <a:bodyPr/>
          <a:lstStyle/>
          <a:p>
            <a:fld id="{6D110436-8841-4DC4-91A0-85271D66ED4F}" type="slidenum">
              <a:rPr lang="en-GB" smtClean="0"/>
              <a:t>14</a:t>
            </a:fld>
            <a:endParaRPr lang="en-GB"/>
          </a:p>
        </p:txBody>
      </p:sp>
    </p:spTree>
    <p:extLst>
      <p:ext uri="{BB962C8B-B14F-4D97-AF65-F5344CB8AC3E}">
        <p14:creationId xmlns:p14="http://schemas.microsoft.com/office/powerpoint/2010/main" val="1107752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1889E-2C69-03E5-F186-47B199B9A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ACC80-D8C8-EBA0-2C83-D33AC8EB2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3B2D7-3855-7ACC-8917-A395F27620C0}"/>
              </a:ext>
            </a:extLst>
          </p:cNvPr>
          <p:cNvSpPr>
            <a:spLocks noGrp="1"/>
          </p:cNvSpPr>
          <p:nvPr>
            <p:ph type="body" idx="1"/>
          </p:nvPr>
        </p:nvSpPr>
        <p:spPr/>
        <p:txBody>
          <a:bodyPr/>
          <a:lstStyle/>
          <a:p>
            <a:r>
              <a:rPr lang="en-GB" dirty="0"/>
              <a:t>The last type of chart you might want to use is a pie chart. This is used when your data can be split into categories, for example different types of birds. </a:t>
            </a:r>
          </a:p>
          <a:p>
            <a:r>
              <a:rPr lang="en-GB" dirty="0"/>
              <a:t>Here’s some example butterfly data.</a:t>
            </a:r>
          </a:p>
          <a:p>
            <a:r>
              <a:rPr lang="en-GB" dirty="0"/>
              <a:t>To make this into a pie chart it is the same as before:</a:t>
            </a:r>
          </a:p>
          <a:p>
            <a:pPr marL="228600" indent="-228600">
              <a:buAutoNum type="arabicPeriod"/>
            </a:pPr>
            <a:r>
              <a:rPr lang="en-GB" dirty="0"/>
              <a:t>Select the data</a:t>
            </a:r>
          </a:p>
          <a:p>
            <a:pPr marL="228600" indent="-228600">
              <a:buAutoNum type="arabicPeriod"/>
            </a:pPr>
            <a:r>
              <a:rPr lang="en-GB" dirty="0"/>
              <a:t>Insert menu -&gt; charts -&gt; Pie or Doughnut chart -&gt; 2D Pie</a:t>
            </a:r>
          </a:p>
        </p:txBody>
      </p:sp>
      <p:sp>
        <p:nvSpPr>
          <p:cNvPr id="4" name="Slide Number Placeholder 3">
            <a:extLst>
              <a:ext uri="{FF2B5EF4-FFF2-40B4-BE49-F238E27FC236}">
                <a16:creationId xmlns:a16="http://schemas.microsoft.com/office/drawing/2014/main" id="{24BEB7A8-F919-1D19-BE95-3CEE46A7F159}"/>
              </a:ext>
            </a:extLst>
          </p:cNvPr>
          <p:cNvSpPr>
            <a:spLocks noGrp="1"/>
          </p:cNvSpPr>
          <p:nvPr>
            <p:ph type="sldNum" sz="quarter" idx="5"/>
          </p:nvPr>
        </p:nvSpPr>
        <p:spPr/>
        <p:txBody>
          <a:bodyPr/>
          <a:lstStyle/>
          <a:p>
            <a:fld id="{6D110436-8841-4DC4-91A0-85271D66ED4F}" type="slidenum">
              <a:rPr lang="en-GB" smtClean="0"/>
              <a:t>15</a:t>
            </a:fld>
            <a:endParaRPr lang="en-GB"/>
          </a:p>
        </p:txBody>
      </p:sp>
    </p:spTree>
    <p:extLst>
      <p:ext uri="{BB962C8B-B14F-4D97-AF65-F5344CB8AC3E}">
        <p14:creationId xmlns:p14="http://schemas.microsoft.com/office/powerpoint/2010/main" val="703777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E13DC-00A4-DAF7-D340-F0ED948B9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81C191-AC05-E261-03AF-D926C12FE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A1300-67D3-D08C-4CEB-230B463B1538}"/>
              </a:ext>
            </a:extLst>
          </p:cNvPr>
          <p:cNvSpPr>
            <a:spLocks noGrp="1"/>
          </p:cNvSpPr>
          <p:nvPr>
            <p:ph type="body" idx="1"/>
          </p:nvPr>
        </p:nvSpPr>
        <p:spPr/>
        <p:txBody>
          <a:bodyPr/>
          <a:lstStyle/>
          <a:p>
            <a:r>
              <a:rPr lang="en-GB" dirty="0"/>
              <a:t>Here are some charts I made earlier. A line chart, bar chart, and pie chart. They all show the data is a slightly different way and help us understand what is happening in the environment. </a:t>
            </a:r>
          </a:p>
          <a:p>
            <a:r>
              <a:rPr lang="en-GB" dirty="0"/>
              <a:t>Does anyone want to tell me what they show? </a:t>
            </a:r>
          </a:p>
          <a:p>
            <a:r>
              <a:rPr lang="en-GB" dirty="0"/>
              <a:t>To copy them from Excel to </a:t>
            </a:r>
            <a:r>
              <a:rPr lang="en-GB" dirty="0" err="1"/>
              <a:t>Powerpoint</a:t>
            </a:r>
            <a:r>
              <a:rPr lang="en-GB" dirty="0"/>
              <a:t> you just right click on your chart in Excel, then click on copy. Now open </a:t>
            </a:r>
            <a:r>
              <a:rPr lang="en-GB" dirty="0" err="1"/>
              <a:t>Powepoint</a:t>
            </a:r>
            <a:r>
              <a:rPr lang="en-GB" dirty="0"/>
              <a:t>, right click in the slide and click on paste (note this may change the chart formatting to match the </a:t>
            </a:r>
            <a:r>
              <a:rPr lang="en-GB" dirty="0" err="1"/>
              <a:t>powerpoint</a:t>
            </a:r>
            <a:r>
              <a:rPr lang="en-GB" dirty="0"/>
              <a:t> slide, to stop this happening click “Paste keep source formatting”</a:t>
            </a:r>
          </a:p>
        </p:txBody>
      </p:sp>
      <p:sp>
        <p:nvSpPr>
          <p:cNvPr id="4" name="Slide Number Placeholder 3">
            <a:extLst>
              <a:ext uri="{FF2B5EF4-FFF2-40B4-BE49-F238E27FC236}">
                <a16:creationId xmlns:a16="http://schemas.microsoft.com/office/drawing/2014/main" id="{651424A6-C9E2-4760-AA81-E277D85D46A7}"/>
              </a:ext>
            </a:extLst>
          </p:cNvPr>
          <p:cNvSpPr>
            <a:spLocks noGrp="1"/>
          </p:cNvSpPr>
          <p:nvPr>
            <p:ph type="sldNum" sz="quarter" idx="5"/>
          </p:nvPr>
        </p:nvSpPr>
        <p:spPr/>
        <p:txBody>
          <a:bodyPr/>
          <a:lstStyle/>
          <a:p>
            <a:fld id="{6D110436-8841-4DC4-91A0-85271D66ED4F}" type="slidenum">
              <a:rPr lang="en-GB" smtClean="0"/>
              <a:t>16</a:t>
            </a:fld>
            <a:endParaRPr lang="en-GB"/>
          </a:p>
        </p:txBody>
      </p:sp>
    </p:spTree>
    <p:extLst>
      <p:ext uri="{BB962C8B-B14F-4D97-AF65-F5344CB8AC3E}">
        <p14:creationId xmlns:p14="http://schemas.microsoft.com/office/powerpoint/2010/main" val="3821299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7C992-43D6-8078-25A8-F44F773E8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5472D5-D894-CE96-278B-D282F5735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E9A27-AF0B-603A-88AB-5651B3A18B68}"/>
              </a:ext>
            </a:extLst>
          </p:cNvPr>
          <p:cNvSpPr>
            <a:spLocks noGrp="1"/>
          </p:cNvSpPr>
          <p:nvPr>
            <p:ph type="body" idx="1"/>
          </p:nvPr>
        </p:nvSpPr>
        <p:spPr/>
        <p:txBody>
          <a:bodyPr/>
          <a:lstStyle/>
          <a:p>
            <a:r>
              <a:rPr lang="en-GB" dirty="0"/>
              <a:t>One last thing. Always remember to save your work. To save you Excel sheet, go to the “File” menu, then click “Save as” (*click*)</a:t>
            </a:r>
          </a:p>
          <a:p>
            <a:r>
              <a:rPr lang="en-GB" dirty="0"/>
              <a:t>This opens a new window like this (*click*). Type a name for your worksheet in the text box here (*click*), and make sure “Excel Workbook” is selected from the drop down menu here (*Click*). </a:t>
            </a:r>
          </a:p>
          <a:p>
            <a:r>
              <a:rPr lang="en-GB" dirty="0"/>
              <a:t>Then click save (*click*).</a:t>
            </a:r>
          </a:p>
          <a:p>
            <a:r>
              <a:rPr lang="en-GB" dirty="0"/>
              <a:t>This means you can open your data anytime.</a:t>
            </a:r>
          </a:p>
        </p:txBody>
      </p:sp>
      <p:sp>
        <p:nvSpPr>
          <p:cNvPr id="4" name="Slide Number Placeholder 3">
            <a:extLst>
              <a:ext uri="{FF2B5EF4-FFF2-40B4-BE49-F238E27FC236}">
                <a16:creationId xmlns:a16="http://schemas.microsoft.com/office/drawing/2014/main" id="{7E9211F9-96B7-8877-3CEE-1AFF02BA1F21}"/>
              </a:ext>
            </a:extLst>
          </p:cNvPr>
          <p:cNvSpPr>
            <a:spLocks noGrp="1"/>
          </p:cNvSpPr>
          <p:nvPr>
            <p:ph type="sldNum" sz="quarter" idx="5"/>
          </p:nvPr>
        </p:nvSpPr>
        <p:spPr/>
        <p:txBody>
          <a:bodyPr/>
          <a:lstStyle/>
          <a:p>
            <a:fld id="{6D110436-8841-4DC4-91A0-85271D66ED4F}" type="slidenum">
              <a:rPr lang="en-GB" smtClean="0"/>
              <a:t>17</a:t>
            </a:fld>
            <a:endParaRPr lang="en-GB"/>
          </a:p>
        </p:txBody>
      </p:sp>
    </p:spTree>
    <p:extLst>
      <p:ext uri="{BB962C8B-B14F-4D97-AF65-F5344CB8AC3E}">
        <p14:creationId xmlns:p14="http://schemas.microsoft.com/office/powerpoint/2010/main" val="53062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110436-8841-4DC4-91A0-85271D66ED4F}" type="slidenum">
              <a:rPr lang="en-GB" smtClean="0"/>
              <a:t>18</a:t>
            </a:fld>
            <a:endParaRPr lang="en-GB"/>
          </a:p>
        </p:txBody>
      </p:sp>
    </p:spTree>
    <p:extLst>
      <p:ext uri="{BB962C8B-B14F-4D97-AF65-F5344CB8AC3E}">
        <p14:creationId xmlns:p14="http://schemas.microsoft.com/office/powerpoint/2010/main" val="46135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3BF39-D93B-32E4-CF51-B7236931E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073361-28DB-E187-838F-40AD4EFC3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FE625-C87B-708F-BAFA-643E69C1EB73}"/>
              </a:ext>
            </a:extLst>
          </p:cNvPr>
          <p:cNvSpPr>
            <a:spLocks noGrp="1"/>
          </p:cNvSpPr>
          <p:nvPr>
            <p:ph type="body" idx="1"/>
          </p:nvPr>
        </p:nvSpPr>
        <p:spPr/>
        <p:txBody>
          <a:bodyPr/>
          <a:lstStyle/>
          <a:p>
            <a:r>
              <a:rPr lang="en-GB" dirty="0"/>
              <a:t>Microsoft Excel should be on all school laptops and you can open it by double clicking on this symbol in green, (*click*) which may be on the desktop. </a:t>
            </a:r>
          </a:p>
          <a:p>
            <a:r>
              <a:rPr lang="en-GB" dirty="0"/>
              <a:t>Or you can search for the app by typing “Excel” (spell it out) in the search bar of your laptop. </a:t>
            </a:r>
          </a:p>
          <a:p>
            <a:r>
              <a:rPr lang="en-GB" dirty="0"/>
              <a:t>This is where the search bar is on my laptop (*click*), but don’t worry it might be slightly different on yours. </a:t>
            </a:r>
          </a:p>
          <a:p>
            <a:r>
              <a:rPr lang="en-GB" dirty="0"/>
              <a:t>Just click on the Excel App to open it (*click*).</a:t>
            </a:r>
          </a:p>
          <a:p>
            <a:r>
              <a:rPr lang="en-GB" dirty="0"/>
              <a:t>Easy </a:t>
            </a:r>
            <a:r>
              <a:rPr lang="en-GB" dirty="0" err="1"/>
              <a:t>peasy</a:t>
            </a:r>
            <a:r>
              <a:rPr lang="en-GB" dirty="0"/>
              <a:t> </a:t>
            </a:r>
          </a:p>
        </p:txBody>
      </p:sp>
      <p:sp>
        <p:nvSpPr>
          <p:cNvPr id="4" name="Slide Number Placeholder 3">
            <a:extLst>
              <a:ext uri="{FF2B5EF4-FFF2-40B4-BE49-F238E27FC236}">
                <a16:creationId xmlns:a16="http://schemas.microsoft.com/office/drawing/2014/main" id="{5BB20089-FEB4-D2BF-5DA2-1CD3CBC4CAC1}"/>
              </a:ext>
            </a:extLst>
          </p:cNvPr>
          <p:cNvSpPr>
            <a:spLocks noGrp="1"/>
          </p:cNvSpPr>
          <p:nvPr>
            <p:ph type="sldNum" sz="quarter" idx="5"/>
          </p:nvPr>
        </p:nvSpPr>
        <p:spPr/>
        <p:txBody>
          <a:bodyPr/>
          <a:lstStyle/>
          <a:p>
            <a:fld id="{6D110436-8841-4DC4-91A0-85271D66ED4F}" type="slidenum">
              <a:rPr lang="en-GB" smtClean="0"/>
              <a:t>2</a:t>
            </a:fld>
            <a:endParaRPr lang="en-GB"/>
          </a:p>
        </p:txBody>
      </p:sp>
    </p:spTree>
    <p:extLst>
      <p:ext uri="{BB962C8B-B14F-4D97-AF65-F5344CB8AC3E}">
        <p14:creationId xmlns:p14="http://schemas.microsoft.com/office/powerpoint/2010/main" val="101966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D153E-566C-8511-03B6-8DEC6CE0E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97FD4-9574-1586-3090-7085A2935C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FCB8F-2940-28A3-61BC-29B3E49090A9}"/>
              </a:ext>
            </a:extLst>
          </p:cNvPr>
          <p:cNvSpPr>
            <a:spLocks noGrp="1"/>
          </p:cNvSpPr>
          <p:nvPr>
            <p:ph type="body" idx="1"/>
          </p:nvPr>
        </p:nvSpPr>
        <p:spPr/>
        <p:txBody>
          <a:bodyPr/>
          <a:lstStyle/>
          <a:p>
            <a:r>
              <a:rPr lang="en-GB" dirty="0"/>
              <a:t>Once you open the programme click on the blank workbook, which is here (*click*), this should open an Excel worksheet which should look a bit like this. (*click*). If you’ve used Microsoft Word or PowerPoint before you might be familiar with this layout, but I’ll go over some main parts. </a:t>
            </a:r>
          </a:p>
          <a:p>
            <a:pPr marL="171450" indent="-171450">
              <a:buFontTx/>
              <a:buChar char="-"/>
            </a:pPr>
            <a:r>
              <a:rPr lang="en-GB" dirty="0"/>
              <a:t>First of all, (*click*) just a like you use a menu in a restaurant to choose what you want to eat, you can use the menus along the top here to choose what you want to do. The home menu, which we are currently on, lets us change the text font, size, colour, and lots of other fun things. Using these buttons underneath it (*click*). These options or buttons change when you click on a different menu. We’ll talk more about the other menus later. For the moment, let’s stay on the home menu. </a:t>
            </a:r>
          </a:p>
          <a:p>
            <a:pPr marL="171450" indent="-171450">
              <a:buFontTx/>
              <a:buChar char="-"/>
            </a:pPr>
            <a:r>
              <a:rPr lang="en-GB" dirty="0"/>
              <a:t>The most important part of Excel is the worksheet here (*click*) – think of this like a worksheet or a bit of paper you would normally write on. It’s just has lines drawn on it to split it into columns (*click*) lettered A to Z and rows (*click*) numbered 1 to infinity, each rectangle is often called a cell (*click*). The worksheet is where we are going to put the data we collected for our projects. Everyone following?</a:t>
            </a:r>
          </a:p>
        </p:txBody>
      </p:sp>
      <p:sp>
        <p:nvSpPr>
          <p:cNvPr id="4" name="Slide Number Placeholder 3">
            <a:extLst>
              <a:ext uri="{FF2B5EF4-FFF2-40B4-BE49-F238E27FC236}">
                <a16:creationId xmlns:a16="http://schemas.microsoft.com/office/drawing/2014/main" id="{A40979A5-15CF-21DE-7FF7-0E064FBA0FF7}"/>
              </a:ext>
            </a:extLst>
          </p:cNvPr>
          <p:cNvSpPr>
            <a:spLocks noGrp="1"/>
          </p:cNvSpPr>
          <p:nvPr>
            <p:ph type="sldNum" sz="quarter" idx="5"/>
          </p:nvPr>
        </p:nvSpPr>
        <p:spPr/>
        <p:txBody>
          <a:bodyPr/>
          <a:lstStyle/>
          <a:p>
            <a:fld id="{6D110436-8841-4DC4-91A0-85271D66ED4F}" type="slidenum">
              <a:rPr lang="en-GB" smtClean="0"/>
              <a:t>3</a:t>
            </a:fld>
            <a:endParaRPr lang="en-GB"/>
          </a:p>
        </p:txBody>
      </p:sp>
    </p:spTree>
    <p:extLst>
      <p:ext uri="{BB962C8B-B14F-4D97-AF65-F5344CB8AC3E}">
        <p14:creationId xmlns:p14="http://schemas.microsoft.com/office/powerpoint/2010/main" val="194140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010D0-6203-63E3-1893-854458B49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714FD-6B94-4F0D-A229-D66875A36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94538-08A4-A2FD-C874-A40E491467A4}"/>
              </a:ext>
            </a:extLst>
          </p:cNvPr>
          <p:cNvSpPr>
            <a:spLocks noGrp="1"/>
          </p:cNvSpPr>
          <p:nvPr>
            <p:ph type="body" idx="1"/>
          </p:nvPr>
        </p:nvSpPr>
        <p:spPr/>
        <p:txBody>
          <a:bodyPr/>
          <a:lstStyle/>
          <a:p>
            <a:r>
              <a:rPr lang="en-GB" dirty="0"/>
              <a:t>So we have our empty worksheet – a bit like a blank piece of paper. Now let’s fill it with our data. </a:t>
            </a:r>
          </a:p>
          <a:p>
            <a:r>
              <a:rPr lang="en-GB" dirty="0"/>
              <a:t>How your data will look will depend on your project, but I’m going to put some data in from my made up project of butterflies. </a:t>
            </a:r>
          </a:p>
          <a:p>
            <a:pPr marL="171450" indent="-171450">
              <a:buFontTx/>
              <a:buChar char="-"/>
            </a:pPr>
            <a:r>
              <a:rPr lang="en-GB" dirty="0"/>
              <a:t>First you need to type columns names – basically what is our data ging to show (a bit like headings when you are writing work). </a:t>
            </a:r>
          </a:p>
          <a:p>
            <a:pPr marL="171450" indent="-171450">
              <a:buFontTx/>
              <a:buChar char="-"/>
            </a:pPr>
            <a:r>
              <a:rPr lang="en-GB" dirty="0"/>
              <a:t>To type in a cell (remember this is the name for the rectangles) just move your mouse (the white cross or arrow on the screen not a real mouse) (*click*) to click on the cell you want to type in. And then just start typing using the keyboard. You can change the text by clicking on this text box (*click*) and using the left and right arrows and backspace on the keyboard, if you make a mistake. </a:t>
            </a:r>
          </a:p>
          <a:p>
            <a:pPr marL="0" indent="0">
              <a:buFontTx/>
              <a:buNone/>
            </a:pPr>
            <a:endParaRPr lang="en-GB" dirty="0"/>
          </a:p>
        </p:txBody>
      </p:sp>
      <p:sp>
        <p:nvSpPr>
          <p:cNvPr id="4" name="Slide Number Placeholder 3">
            <a:extLst>
              <a:ext uri="{FF2B5EF4-FFF2-40B4-BE49-F238E27FC236}">
                <a16:creationId xmlns:a16="http://schemas.microsoft.com/office/drawing/2014/main" id="{8B406F1A-6673-7C24-5B68-A10C4D8F73D8}"/>
              </a:ext>
            </a:extLst>
          </p:cNvPr>
          <p:cNvSpPr>
            <a:spLocks noGrp="1"/>
          </p:cNvSpPr>
          <p:nvPr>
            <p:ph type="sldNum" sz="quarter" idx="5"/>
          </p:nvPr>
        </p:nvSpPr>
        <p:spPr/>
        <p:txBody>
          <a:bodyPr/>
          <a:lstStyle/>
          <a:p>
            <a:fld id="{6D110436-8841-4DC4-91A0-85271D66ED4F}" type="slidenum">
              <a:rPr lang="en-GB" smtClean="0"/>
              <a:t>4</a:t>
            </a:fld>
            <a:endParaRPr lang="en-GB"/>
          </a:p>
        </p:txBody>
      </p:sp>
    </p:spTree>
    <p:extLst>
      <p:ext uri="{BB962C8B-B14F-4D97-AF65-F5344CB8AC3E}">
        <p14:creationId xmlns:p14="http://schemas.microsoft.com/office/powerpoint/2010/main" val="2947792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9AF09-0D2F-4FB4-D345-247BBCA2D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3B6D32-E5AB-EA01-A9EC-72B9F99B1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1BAF4B-B291-7509-E9DB-7F73B783C629}"/>
              </a:ext>
            </a:extLst>
          </p:cNvPr>
          <p:cNvSpPr>
            <a:spLocks noGrp="1"/>
          </p:cNvSpPr>
          <p:nvPr>
            <p:ph type="body" idx="1"/>
          </p:nvPr>
        </p:nvSpPr>
        <p:spPr/>
        <p:txBody>
          <a:bodyPr/>
          <a:lstStyle/>
          <a:p>
            <a:pPr marL="171450" indent="-171450">
              <a:buFontTx/>
              <a:buChar char="-"/>
            </a:pPr>
            <a:r>
              <a:rPr lang="en-GB" dirty="0"/>
              <a:t>I’m going to type “time of day” as the heading for the first column – in cell A1 here (*Click*) </a:t>
            </a:r>
          </a:p>
          <a:p>
            <a:pPr marL="171450" indent="-171450">
              <a:buFontTx/>
              <a:buChar char="-"/>
            </a:pPr>
            <a:r>
              <a:rPr lang="en-GB" dirty="0"/>
              <a:t>And type “number of butterflies” as the heading for my second column in cell B1 (the 2</a:t>
            </a:r>
            <a:r>
              <a:rPr lang="en-GB" baseline="30000" dirty="0"/>
              <a:t>nd</a:t>
            </a:r>
            <a:r>
              <a:rPr lang="en-GB" dirty="0"/>
              <a:t> column) here (*click*)</a:t>
            </a:r>
          </a:p>
          <a:p>
            <a:pPr marL="171450" indent="-171450">
              <a:buFontTx/>
              <a:buChar char="-"/>
            </a:pPr>
            <a:r>
              <a:rPr lang="en-GB" dirty="0"/>
              <a:t>Let’s make this a bit clear by zooming in a bit by clicking the plus on the zoom scale (bottom right) (*click*) to a 160% or so.</a:t>
            </a:r>
          </a:p>
        </p:txBody>
      </p:sp>
      <p:sp>
        <p:nvSpPr>
          <p:cNvPr id="4" name="Slide Number Placeholder 3">
            <a:extLst>
              <a:ext uri="{FF2B5EF4-FFF2-40B4-BE49-F238E27FC236}">
                <a16:creationId xmlns:a16="http://schemas.microsoft.com/office/drawing/2014/main" id="{399E1CA7-D5D6-D4A8-B69F-405E2F1D3CDD}"/>
              </a:ext>
            </a:extLst>
          </p:cNvPr>
          <p:cNvSpPr>
            <a:spLocks noGrp="1"/>
          </p:cNvSpPr>
          <p:nvPr>
            <p:ph type="sldNum" sz="quarter" idx="5"/>
          </p:nvPr>
        </p:nvSpPr>
        <p:spPr/>
        <p:txBody>
          <a:bodyPr/>
          <a:lstStyle/>
          <a:p>
            <a:fld id="{6D110436-8841-4DC4-91A0-85271D66ED4F}" type="slidenum">
              <a:rPr lang="en-GB" smtClean="0"/>
              <a:t>5</a:t>
            </a:fld>
            <a:endParaRPr lang="en-GB"/>
          </a:p>
        </p:txBody>
      </p:sp>
    </p:spTree>
    <p:extLst>
      <p:ext uri="{BB962C8B-B14F-4D97-AF65-F5344CB8AC3E}">
        <p14:creationId xmlns:p14="http://schemas.microsoft.com/office/powerpoint/2010/main" val="372310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7A0A6-8206-26AA-9827-C750E1802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245E7-26F8-0CEF-23F9-D66AF818F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8DA3A-1C37-14A6-973E-FD6526504D1A}"/>
              </a:ext>
            </a:extLst>
          </p:cNvPr>
          <p:cNvSpPr>
            <a:spLocks noGrp="1"/>
          </p:cNvSpPr>
          <p:nvPr>
            <p:ph type="body" idx="1"/>
          </p:nvPr>
        </p:nvSpPr>
        <p:spPr/>
        <p:txBody>
          <a:bodyPr/>
          <a:lstStyle/>
          <a:p>
            <a:r>
              <a:rPr lang="en-GB" dirty="0"/>
              <a:t>Ah, that’s better </a:t>
            </a:r>
          </a:p>
          <a:p>
            <a:pPr marL="171450" indent="-171450">
              <a:buFontTx/>
              <a:buChar char="-"/>
            </a:pPr>
            <a:r>
              <a:rPr lang="en-GB" dirty="0"/>
              <a:t>Do you notice that not all the letters fit in the cell, especially for time of day? We can make our columns a bit wider so that we can see all the text. To do this move your mouse to hover over the grey line between A and B, it should turn into a black line with two arrows, like this (*click*). Now click, hold the click down, and drag to the right to make the column wider, stop holding the click when you are happy with the width (*click*). </a:t>
            </a:r>
          </a:p>
          <a:p>
            <a:pPr marL="171450" indent="-171450">
              <a:buFontTx/>
              <a:buChar char="-"/>
            </a:pPr>
            <a:r>
              <a:rPr lang="en-GB" dirty="0"/>
              <a:t>Now we have a worksheet with column headings – but no numbers.</a:t>
            </a:r>
          </a:p>
        </p:txBody>
      </p:sp>
      <p:sp>
        <p:nvSpPr>
          <p:cNvPr id="4" name="Slide Number Placeholder 3">
            <a:extLst>
              <a:ext uri="{FF2B5EF4-FFF2-40B4-BE49-F238E27FC236}">
                <a16:creationId xmlns:a16="http://schemas.microsoft.com/office/drawing/2014/main" id="{90F73FB9-FCB2-C2A6-4FD1-F71F3354B3FF}"/>
              </a:ext>
            </a:extLst>
          </p:cNvPr>
          <p:cNvSpPr>
            <a:spLocks noGrp="1"/>
          </p:cNvSpPr>
          <p:nvPr>
            <p:ph type="sldNum" sz="quarter" idx="5"/>
          </p:nvPr>
        </p:nvSpPr>
        <p:spPr/>
        <p:txBody>
          <a:bodyPr/>
          <a:lstStyle/>
          <a:p>
            <a:fld id="{6D110436-8841-4DC4-91A0-85271D66ED4F}" type="slidenum">
              <a:rPr lang="en-GB" smtClean="0"/>
              <a:t>6</a:t>
            </a:fld>
            <a:endParaRPr lang="en-GB"/>
          </a:p>
        </p:txBody>
      </p:sp>
    </p:spTree>
    <p:extLst>
      <p:ext uri="{BB962C8B-B14F-4D97-AF65-F5344CB8AC3E}">
        <p14:creationId xmlns:p14="http://schemas.microsoft.com/office/powerpoint/2010/main" val="306457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1F44F-5917-84CF-BE7A-3981382AF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BC455-CDC3-5B67-E6F8-687557308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839C1-EFFD-C3A3-EA9A-F0760158AE5E}"/>
              </a:ext>
            </a:extLst>
          </p:cNvPr>
          <p:cNvSpPr>
            <a:spLocks noGrp="1"/>
          </p:cNvSpPr>
          <p:nvPr>
            <p:ph type="body" idx="1"/>
          </p:nvPr>
        </p:nvSpPr>
        <p:spPr/>
        <p:txBody>
          <a:bodyPr/>
          <a:lstStyle/>
          <a:p>
            <a:pPr marL="171450" indent="-171450">
              <a:buFontTx/>
              <a:buChar char="-"/>
            </a:pPr>
            <a:r>
              <a:rPr lang="en-GB" dirty="0"/>
              <a:t>To add numbers, like before, just click on the cell you want – for example A2 (*click*) and add some numbers. </a:t>
            </a:r>
          </a:p>
          <a:p>
            <a:pPr marL="171450" indent="-171450">
              <a:buFontTx/>
              <a:buChar char="-"/>
            </a:pPr>
            <a:r>
              <a:rPr lang="en-GB" dirty="0"/>
              <a:t>The press enter or the right arrow to move to another cell and type more data. </a:t>
            </a:r>
          </a:p>
          <a:p>
            <a:pPr marL="171450" indent="-171450">
              <a:buFontTx/>
              <a:buChar char="-"/>
            </a:pPr>
            <a:r>
              <a:rPr lang="en-GB" dirty="0"/>
              <a:t>And </a:t>
            </a:r>
            <a:r>
              <a:rPr lang="en-GB" dirty="0" err="1"/>
              <a:t>tah</a:t>
            </a:r>
            <a:r>
              <a:rPr lang="en-GB" dirty="0"/>
              <a:t> dah, you have digitised your data. </a:t>
            </a:r>
          </a:p>
        </p:txBody>
      </p:sp>
      <p:sp>
        <p:nvSpPr>
          <p:cNvPr id="4" name="Slide Number Placeholder 3">
            <a:extLst>
              <a:ext uri="{FF2B5EF4-FFF2-40B4-BE49-F238E27FC236}">
                <a16:creationId xmlns:a16="http://schemas.microsoft.com/office/drawing/2014/main" id="{1833204D-0202-942C-9D3D-09E51D39DD5A}"/>
              </a:ext>
            </a:extLst>
          </p:cNvPr>
          <p:cNvSpPr>
            <a:spLocks noGrp="1"/>
          </p:cNvSpPr>
          <p:nvPr>
            <p:ph type="sldNum" sz="quarter" idx="5"/>
          </p:nvPr>
        </p:nvSpPr>
        <p:spPr/>
        <p:txBody>
          <a:bodyPr/>
          <a:lstStyle/>
          <a:p>
            <a:fld id="{6D110436-8841-4DC4-91A0-85271D66ED4F}" type="slidenum">
              <a:rPr lang="en-GB" smtClean="0"/>
              <a:t>7</a:t>
            </a:fld>
            <a:endParaRPr lang="en-GB"/>
          </a:p>
        </p:txBody>
      </p:sp>
    </p:spTree>
    <p:extLst>
      <p:ext uri="{BB962C8B-B14F-4D97-AF65-F5344CB8AC3E}">
        <p14:creationId xmlns:p14="http://schemas.microsoft.com/office/powerpoint/2010/main" val="2300832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9D4BB-ACBC-B4E8-0910-702B016E0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897BE-EA89-E5B9-72D4-5D99F55D6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CF329-115F-F68E-0771-7C8DF2E1CD1C}"/>
              </a:ext>
            </a:extLst>
          </p:cNvPr>
          <p:cNvSpPr>
            <a:spLocks noGrp="1"/>
          </p:cNvSpPr>
          <p:nvPr>
            <p:ph type="body" idx="1"/>
          </p:nvPr>
        </p:nvSpPr>
        <p:spPr/>
        <p:txBody>
          <a:bodyPr/>
          <a:lstStyle/>
          <a:p>
            <a:pPr marL="171450" indent="-171450">
              <a:buFontTx/>
              <a:buChar char="-"/>
            </a:pPr>
            <a:r>
              <a:rPr lang="en-GB" dirty="0"/>
              <a:t>You could experiment with changing the font, size, and colour of the data using these buttons (*Click*). </a:t>
            </a:r>
          </a:p>
          <a:p>
            <a:pPr marL="171450" indent="-171450">
              <a:buFontTx/>
              <a:buChar char="-"/>
            </a:pPr>
            <a:r>
              <a:rPr lang="en-GB" dirty="0"/>
              <a:t>Just select the cells you want to change first – try clicking and dragging the select more that more cell</a:t>
            </a:r>
          </a:p>
          <a:p>
            <a:pPr marL="171450" indent="-171450">
              <a:buFontTx/>
              <a:buChar char="-"/>
            </a:pPr>
            <a:r>
              <a:rPr lang="en-GB" dirty="0"/>
              <a:t>You could try making something like this (*click*)</a:t>
            </a:r>
          </a:p>
        </p:txBody>
      </p:sp>
      <p:sp>
        <p:nvSpPr>
          <p:cNvPr id="4" name="Slide Number Placeholder 3">
            <a:extLst>
              <a:ext uri="{FF2B5EF4-FFF2-40B4-BE49-F238E27FC236}">
                <a16:creationId xmlns:a16="http://schemas.microsoft.com/office/drawing/2014/main" id="{A6F45069-E07A-C1E4-CCEB-8BA8AB786F5D}"/>
              </a:ext>
            </a:extLst>
          </p:cNvPr>
          <p:cNvSpPr>
            <a:spLocks noGrp="1"/>
          </p:cNvSpPr>
          <p:nvPr>
            <p:ph type="sldNum" sz="quarter" idx="5"/>
          </p:nvPr>
        </p:nvSpPr>
        <p:spPr/>
        <p:txBody>
          <a:bodyPr/>
          <a:lstStyle/>
          <a:p>
            <a:fld id="{6D110436-8841-4DC4-91A0-85271D66ED4F}" type="slidenum">
              <a:rPr lang="en-GB" smtClean="0"/>
              <a:t>8</a:t>
            </a:fld>
            <a:endParaRPr lang="en-GB"/>
          </a:p>
        </p:txBody>
      </p:sp>
    </p:spTree>
    <p:extLst>
      <p:ext uri="{BB962C8B-B14F-4D97-AF65-F5344CB8AC3E}">
        <p14:creationId xmlns:p14="http://schemas.microsoft.com/office/powerpoint/2010/main" val="139841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5F4DB-9BAE-AFA0-3837-DF79876C6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40E7E-88BB-FA42-D45D-E320306884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3F8DA-4287-90B8-EBDE-C60397DA7B96}"/>
              </a:ext>
            </a:extLst>
          </p:cNvPr>
          <p:cNvSpPr>
            <a:spLocks noGrp="1"/>
          </p:cNvSpPr>
          <p:nvPr>
            <p:ph type="body" idx="1"/>
          </p:nvPr>
        </p:nvSpPr>
        <p:spPr/>
        <p:txBody>
          <a:bodyPr/>
          <a:lstStyle/>
          <a:p>
            <a:r>
              <a:rPr lang="en-GB" dirty="0"/>
              <a:t>Now we have the data in Excel the next step is to make some cool charts.</a:t>
            </a:r>
          </a:p>
          <a:p>
            <a:r>
              <a:rPr lang="en-GB" dirty="0"/>
              <a:t>Again, the type of chart you make will depend on your project. </a:t>
            </a:r>
          </a:p>
          <a:p>
            <a:r>
              <a:rPr lang="en-GB" dirty="0"/>
              <a:t>Examples and summarise chart types. </a:t>
            </a:r>
          </a:p>
          <a:p>
            <a:r>
              <a:rPr lang="en-GB" dirty="0"/>
              <a:t>I’m going to use my example butterfly data to make a line graph to show how butterfly numbers change during the day. </a:t>
            </a:r>
          </a:p>
          <a:p>
            <a:r>
              <a:rPr lang="en-GB" dirty="0"/>
              <a:t>To do this:</a:t>
            </a:r>
          </a:p>
          <a:p>
            <a:pPr marL="171450" indent="-171450">
              <a:buFontTx/>
              <a:buChar char="-"/>
            </a:pPr>
            <a:r>
              <a:rPr lang="en-GB" dirty="0"/>
              <a:t>Click on at A1, then click and hold the click down to drag to B5. This selects all your data (you’ll know you’ve done this right if the cells go grey and have a green border</a:t>
            </a:r>
          </a:p>
          <a:p>
            <a:pPr marL="171450" indent="-171450">
              <a:buFontTx/>
              <a:buChar char="-"/>
            </a:pPr>
            <a:r>
              <a:rPr lang="en-GB" dirty="0"/>
              <a:t>Next go to the “insert” menu here (*click*), this will give you some cool new options </a:t>
            </a:r>
          </a:p>
        </p:txBody>
      </p:sp>
      <p:sp>
        <p:nvSpPr>
          <p:cNvPr id="4" name="Slide Number Placeholder 3">
            <a:extLst>
              <a:ext uri="{FF2B5EF4-FFF2-40B4-BE49-F238E27FC236}">
                <a16:creationId xmlns:a16="http://schemas.microsoft.com/office/drawing/2014/main" id="{085A07E6-6BCB-7B36-9D90-F1832806EE94}"/>
              </a:ext>
            </a:extLst>
          </p:cNvPr>
          <p:cNvSpPr>
            <a:spLocks noGrp="1"/>
          </p:cNvSpPr>
          <p:nvPr>
            <p:ph type="sldNum" sz="quarter" idx="5"/>
          </p:nvPr>
        </p:nvSpPr>
        <p:spPr/>
        <p:txBody>
          <a:bodyPr/>
          <a:lstStyle/>
          <a:p>
            <a:fld id="{6D110436-8841-4DC4-91A0-85271D66ED4F}" type="slidenum">
              <a:rPr lang="en-GB" smtClean="0"/>
              <a:t>9</a:t>
            </a:fld>
            <a:endParaRPr lang="en-GB"/>
          </a:p>
        </p:txBody>
      </p:sp>
    </p:spTree>
    <p:extLst>
      <p:ext uri="{BB962C8B-B14F-4D97-AF65-F5344CB8AC3E}">
        <p14:creationId xmlns:p14="http://schemas.microsoft.com/office/powerpoint/2010/main" val="675809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03C0D7C-51DF-4589-9610-3211306E6AEA}" type="datetimeFigureOut">
              <a:rPr lang="en-GB" smtClean="0"/>
              <a:t>27/05/2025</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17895019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3C0D7C-51DF-4589-9610-3211306E6AEA}" type="datetimeFigureOut">
              <a:rPr lang="en-GB" smtClean="0"/>
              <a:t>27/05/2025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125560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C0D7C-51DF-4589-9610-3211306E6AEA}"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1334689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C0D7C-51DF-4589-9610-3211306E6AEA}"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1970220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C0D7C-51DF-4589-9610-3211306E6AEA}"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2631109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C0D7C-51DF-4589-9610-3211306E6AEA}"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3269535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C0D7C-51DF-4589-9610-3211306E6AEA}"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158397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C0D7C-51DF-4589-9610-3211306E6AEA}"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686203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C0D7C-51DF-4589-9610-3211306E6AEA}"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261550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C0D7C-51DF-4589-9610-3211306E6AEA}"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75236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C0D7C-51DF-4589-9610-3211306E6AEA}" type="datetimeFigureOut">
              <a:rPr lang="en-GB" smtClean="0"/>
              <a:t>27/05/2025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396453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3C0D7C-51DF-4589-9610-3211306E6AEA}" type="datetimeFigureOut">
              <a:rPr lang="en-GB" smtClean="0"/>
              <a:t>27/05/2025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284133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3C0D7C-51DF-4589-9610-3211306E6AEA}" type="datetimeFigureOut">
              <a:rPr lang="en-GB" smtClean="0"/>
              <a:t>27/05/2025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350250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C0D7C-51DF-4589-9610-3211306E6AEA}" type="datetimeFigureOut">
              <a:rPr lang="en-GB" smtClean="0"/>
              <a:t>27/05/2025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140858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A03C0D7C-51DF-4589-9610-3211306E6AEA}" type="datetimeFigureOut">
              <a:rPr lang="en-GB" smtClean="0"/>
              <a:t>27/05/2025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334561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3C0D7C-51DF-4589-9610-3211306E6AEA}" type="datetimeFigureOut">
              <a:rPr lang="en-GB" smtClean="0"/>
              <a:t>27/05/2025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68755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3C0D7C-51DF-4589-9610-3211306E6AEA}" type="datetimeFigureOut">
              <a:rPr lang="en-GB" smtClean="0"/>
              <a:t>27/05/2025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4F4BA-5B3A-46E5-846B-984BA8FC193F}" type="slidenum">
              <a:rPr lang="en-GB" smtClean="0"/>
              <a:t>‹#›</a:t>
            </a:fld>
            <a:endParaRPr lang="en-GB"/>
          </a:p>
        </p:txBody>
      </p:sp>
    </p:spTree>
    <p:extLst>
      <p:ext uri="{BB962C8B-B14F-4D97-AF65-F5344CB8AC3E}">
        <p14:creationId xmlns:p14="http://schemas.microsoft.com/office/powerpoint/2010/main" val="293166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3C0D7C-51DF-4589-9610-3211306E6AEA}" type="datetimeFigureOut">
              <a:rPr lang="en-GB" smtClean="0"/>
              <a:t>27/05/2025</a:t>
            </a:fld>
            <a:endParaRPr lang="en-GB"/>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C4F4BA-5B3A-46E5-846B-984BA8FC193F}" type="slidenum">
              <a:rPr lang="en-GB" smtClean="0"/>
              <a:t>‹#›</a:t>
            </a:fld>
            <a:endParaRPr lang="en-GB"/>
          </a:p>
        </p:txBody>
      </p:sp>
    </p:spTree>
    <p:extLst>
      <p:ext uri="{BB962C8B-B14F-4D97-AF65-F5344CB8AC3E}">
        <p14:creationId xmlns:p14="http://schemas.microsoft.com/office/powerpoint/2010/main" val="454258495"/>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32.png"/><Relationship Id="rId7"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11" Type="http://schemas.microsoft.com/office/2007/relationships/hdphoto" Target="../media/hdphoto3.wdp"/><Relationship Id="rId5" Type="http://schemas.openxmlformats.org/officeDocument/2006/relationships/image" Target="../media/image6.jpeg"/><Relationship Id="rId10"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hyperlink" Target="https://pixabay.com/en/mouse-white-mouse-field-animal-rat-31201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freesvg.org/index.php/cursor-icon-selection-vector-image" TargetMode="External"/><Relationship Id="rId10" Type="http://schemas.openxmlformats.org/officeDocument/2006/relationships/image" Target="../media/image14.png"/><Relationship Id="rId4" Type="http://schemas.openxmlformats.org/officeDocument/2006/relationships/image" Target="../media/image11.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pixabay.com/en/mouse-white-mouse-field-animal-rat-312012/" TargetMode="External"/><Relationship Id="rId5" Type="http://schemas.openxmlformats.org/officeDocument/2006/relationships/image" Target="../media/image12.png"/><Relationship Id="rId4" Type="http://schemas.openxmlformats.org/officeDocument/2006/relationships/hyperlink" Target="https://freesvg.org/index.php/cursor-icon-selection-vector-image" TargetMode="Externa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ixabay.com/en/mouse-white-mouse-field-animal-rat-312012/" TargetMode="External"/><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19.png"/><Relationship Id="rId4" Type="http://schemas.openxmlformats.org/officeDocument/2006/relationships/hyperlink" Target="https://freesvg.org/index.php/cursor-icon-selection-vector-image" TargetMode="Externa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pixabay.com/en/mouse-white-mouse-field-animal-rat-312012/" TargetMode="External"/><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hyperlink" Target="https://freesvg.org/index.php/cursor-icon-selection-vector-image" TargetMode="Externa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ixabay.com/en/mouse-white-mouse-field-animal-rat-312012/" TargetMode="External"/><Relationship Id="rId5" Type="http://schemas.openxmlformats.org/officeDocument/2006/relationships/image" Target="../media/image12.png"/><Relationship Id="rId4" Type="http://schemas.openxmlformats.org/officeDocument/2006/relationships/hyperlink" Target="https://freesvg.org/index.php/cursor-icon-selection-vector-image" TargetMode="Externa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3D55A4-0FF4-C841-B008-8B6AA5ECA416}"/>
              </a:ext>
            </a:extLst>
          </p:cNvPr>
          <p:cNvSpPr/>
          <p:nvPr/>
        </p:nvSpPr>
        <p:spPr>
          <a:xfrm>
            <a:off x="0" y="0"/>
            <a:ext cx="12192000" cy="68580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9914ED3-3AC4-A543-6452-F05543C6E6F2}"/>
              </a:ext>
            </a:extLst>
          </p:cNvPr>
          <p:cNvPicPr>
            <a:picLocks noChangeAspect="1"/>
          </p:cNvPicPr>
          <p:nvPr/>
        </p:nvPicPr>
        <p:blipFill>
          <a:blip r:embed="rId4">
            <a:extLst>
              <a:ext uri="{28A0092B-C50C-407E-A947-70E740481C1C}">
                <a14:useLocalDpi xmlns:a14="http://schemas.microsoft.com/office/drawing/2010/main" val="0"/>
              </a:ext>
            </a:extLst>
          </a:blip>
          <a:srcRect l="5020" r="6315"/>
          <a:stretch/>
        </p:blipFill>
        <p:spPr>
          <a:xfrm>
            <a:off x="-3175" y="-1786"/>
            <a:ext cx="12192000" cy="6798612"/>
          </a:xfrm>
          <a:prstGeom prst="rect">
            <a:avLst/>
          </a:prstGeom>
        </p:spPr>
      </p:pic>
      <p:pic>
        <p:nvPicPr>
          <p:cNvPr id="56" name="Picture 55">
            <a:extLst>
              <a:ext uri="{FF2B5EF4-FFF2-40B4-BE49-F238E27FC236}">
                <a16:creationId xmlns:a16="http://schemas.microsoft.com/office/drawing/2014/main" id="{98BF0107-3463-486E-B9EE-5A5727B4F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4" name="Picture 3" descr="A black screen with white text&#10;&#10;AI-generated content may be incorrect.">
            <a:extLst>
              <a:ext uri="{FF2B5EF4-FFF2-40B4-BE49-F238E27FC236}">
                <a16:creationId xmlns:a16="http://schemas.microsoft.com/office/drawing/2014/main" id="{CC42BC75-5898-1A42-1CDD-8EEA411BA6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3119" y="503378"/>
            <a:ext cx="15711888" cy="2403946"/>
          </a:xfrm>
          <a:prstGeom prst="rect">
            <a:avLst/>
          </a:prstGeom>
        </p:spPr>
      </p:pic>
      <p:pic>
        <p:nvPicPr>
          <p:cNvPr id="1026" name="Picture 2" descr="5 Basic MS Excel Courses For Beginners">
            <a:extLst>
              <a:ext uri="{FF2B5EF4-FFF2-40B4-BE49-F238E27FC236}">
                <a16:creationId xmlns:a16="http://schemas.microsoft.com/office/drawing/2014/main" id="{B57EA29E-B581-3183-9A50-0CDB3FEDF4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956" y="4351636"/>
            <a:ext cx="1906432" cy="10008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8D6AE2-14B6-668C-4159-0CD38DE3F58E}"/>
              </a:ext>
            </a:extLst>
          </p:cNvPr>
          <p:cNvSpPr txBox="1"/>
          <p:nvPr/>
        </p:nvSpPr>
        <p:spPr>
          <a:xfrm>
            <a:off x="1672354" y="5995245"/>
            <a:ext cx="8840941" cy="769441"/>
          </a:xfrm>
          <a:prstGeom prst="rect">
            <a:avLst/>
          </a:prstGeom>
          <a:noFill/>
        </p:spPr>
        <p:txBody>
          <a:bodyPr wrap="square" rtlCol="0">
            <a:spAutoFit/>
          </a:bodyPr>
          <a:lstStyle/>
          <a:p>
            <a:pPr algn="ctr"/>
            <a:r>
              <a:rPr lang="en-GB" sz="4400" spc="200" dirty="0">
                <a:ln w="38100">
                  <a:solidFill>
                    <a:sysClr val="windowText" lastClr="000000"/>
                  </a:solidFill>
                </a:ln>
                <a:solidFill>
                  <a:schemeClr val="accent5">
                    <a:lumMod val="20000"/>
                    <a:lumOff val="80000"/>
                  </a:schemeClr>
                </a:solidFill>
                <a:latin typeface="Dorky Circle" pitchFamily="50" charset="0"/>
              </a:rPr>
              <a:t>Using Microsoft Excel </a:t>
            </a:r>
          </a:p>
        </p:txBody>
      </p:sp>
    </p:spTree>
    <p:extLst>
      <p:ext uri="{BB962C8B-B14F-4D97-AF65-F5344CB8AC3E}">
        <p14:creationId xmlns:p14="http://schemas.microsoft.com/office/powerpoint/2010/main" val="991649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F4CB1-BEB0-3E64-C94F-9DB242A811CB}"/>
            </a:ext>
          </a:extLst>
        </p:cNvPr>
        <p:cNvGrpSpPr/>
        <p:nvPr/>
      </p:nvGrpSpPr>
      <p:grpSpPr>
        <a:xfrm>
          <a:off x="0" y="0"/>
          <a:ext cx="0" cy="0"/>
          <a:chOff x="0" y="0"/>
          <a:chExt cx="0" cy="0"/>
        </a:xfrm>
      </p:grpSpPr>
      <p:pic>
        <p:nvPicPr>
          <p:cNvPr id="9" name="Picture 8" descr="A black background with white text&#10;&#10;AI-generated content may be incorrect.">
            <a:extLst>
              <a:ext uri="{FF2B5EF4-FFF2-40B4-BE49-F238E27FC236}">
                <a16:creationId xmlns:a16="http://schemas.microsoft.com/office/drawing/2014/main" id="{A5B39642-34DD-25D1-0D03-1D00F284F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13" y="0"/>
            <a:ext cx="10928572" cy="1460283"/>
          </a:xfrm>
          <a:prstGeom prst="rect">
            <a:avLst/>
          </a:prstGeom>
        </p:spPr>
      </p:pic>
      <p:pic>
        <p:nvPicPr>
          <p:cNvPr id="3" name="Picture 2">
            <a:extLst>
              <a:ext uri="{FF2B5EF4-FFF2-40B4-BE49-F238E27FC236}">
                <a16:creationId xmlns:a16="http://schemas.microsoft.com/office/drawing/2014/main" id="{AAD7D5BD-C4B0-0235-2CEB-22E825B607A8}"/>
              </a:ext>
            </a:extLst>
          </p:cNvPr>
          <p:cNvPicPr>
            <a:picLocks noChangeAspect="1"/>
          </p:cNvPicPr>
          <p:nvPr/>
        </p:nvPicPr>
        <p:blipFill>
          <a:blip r:embed="rId4"/>
          <a:stretch>
            <a:fillRect/>
          </a:stretch>
        </p:blipFill>
        <p:spPr>
          <a:xfrm>
            <a:off x="976310" y="1312941"/>
            <a:ext cx="10239378" cy="5358062"/>
          </a:xfrm>
          <a:prstGeom prst="rect">
            <a:avLst/>
          </a:prstGeom>
        </p:spPr>
      </p:pic>
      <p:sp>
        <p:nvSpPr>
          <p:cNvPr id="11" name="Rectangle 10">
            <a:extLst>
              <a:ext uri="{FF2B5EF4-FFF2-40B4-BE49-F238E27FC236}">
                <a16:creationId xmlns:a16="http://schemas.microsoft.com/office/drawing/2014/main" id="{CCC320DD-82C3-2550-7F79-B232857067A8}"/>
              </a:ext>
            </a:extLst>
          </p:cNvPr>
          <p:cNvSpPr/>
          <p:nvPr/>
        </p:nvSpPr>
        <p:spPr>
          <a:xfrm>
            <a:off x="3987039" y="1863392"/>
            <a:ext cx="2372817" cy="78427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E1D0DB5-A8C5-7AB3-E9FD-57C090D4958A}"/>
              </a:ext>
            </a:extLst>
          </p:cNvPr>
          <p:cNvSpPr/>
          <p:nvPr/>
        </p:nvSpPr>
        <p:spPr>
          <a:xfrm>
            <a:off x="4603462" y="2074033"/>
            <a:ext cx="323379" cy="277032"/>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3818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F9FA3-8949-1624-ECBA-6CC598573F05}"/>
            </a:ext>
          </a:extLst>
        </p:cNvPr>
        <p:cNvGrpSpPr/>
        <p:nvPr/>
      </p:nvGrpSpPr>
      <p:grpSpPr>
        <a:xfrm>
          <a:off x="0" y="0"/>
          <a:ext cx="0" cy="0"/>
          <a:chOff x="0" y="0"/>
          <a:chExt cx="0" cy="0"/>
        </a:xfrm>
      </p:grpSpPr>
      <p:pic>
        <p:nvPicPr>
          <p:cNvPr id="9" name="Picture 8" descr="A black background with white text&#10;&#10;AI-generated content may be incorrect.">
            <a:extLst>
              <a:ext uri="{FF2B5EF4-FFF2-40B4-BE49-F238E27FC236}">
                <a16:creationId xmlns:a16="http://schemas.microsoft.com/office/drawing/2014/main" id="{40AA039D-C80C-FB56-1AA0-7677A662B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13" y="0"/>
            <a:ext cx="10928572" cy="1460283"/>
          </a:xfrm>
          <a:prstGeom prst="rect">
            <a:avLst/>
          </a:prstGeom>
        </p:spPr>
      </p:pic>
      <p:pic>
        <p:nvPicPr>
          <p:cNvPr id="5" name="Picture 4">
            <a:extLst>
              <a:ext uri="{FF2B5EF4-FFF2-40B4-BE49-F238E27FC236}">
                <a16:creationId xmlns:a16="http://schemas.microsoft.com/office/drawing/2014/main" id="{63B841FF-76BE-33CF-C787-4F2C3B44E5F6}"/>
              </a:ext>
            </a:extLst>
          </p:cNvPr>
          <p:cNvPicPr>
            <a:picLocks noChangeAspect="1"/>
          </p:cNvPicPr>
          <p:nvPr/>
        </p:nvPicPr>
        <p:blipFill>
          <a:blip r:embed="rId4"/>
          <a:stretch>
            <a:fillRect/>
          </a:stretch>
        </p:blipFill>
        <p:spPr>
          <a:xfrm>
            <a:off x="1241946" y="1202242"/>
            <a:ext cx="10035654" cy="5289898"/>
          </a:xfrm>
          <a:prstGeom prst="rect">
            <a:avLst/>
          </a:prstGeom>
        </p:spPr>
      </p:pic>
      <p:sp>
        <p:nvSpPr>
          <p:cNvPr id="6" name="Rectangle 5">
            <a:extLst>
              <a:ext uri="{FF2B5EF4-FFF2-40B4-BE49-F238E27FC236}">
                <a16:creationId xmlns:a16="http://schemas.microsoft.com/office/drawing/2014/main" id="{580C3598-D24D-57E8-2CD9-0051DD391D16}"/>
              </a:ext>
            </a:extLst>
          </p:cNvPr>
          <p:cNvSpPr/>
          <p:nvPr/>
        </p:nvSpPr>
        <p:spPr>
          <a:xfrm>
            <a:off x="4895943" y="2450245"/>
            <a:ext cx="467628" cy="3611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6384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B2BA1-C9EC-B5F5-2F9A-4D72DCC6F5D0}"/>
            </a:ext>
          </a:extLst>
        </p:cNvPr>
        <p:cNvGrpSpPr/>
        <p:nvPr/>
      </p:nvGrpSpPr>
      <p:grpSpPr>
        <a:xfrm>
          <a:off x="0" y="0"/>
          <a:ext cx="0" cy="0"/>
          <a:chOff x="0" y="0"/>
          <a:chExt cx="0" cy="0"/>
        </a:xfrm>
      </p:grpSpPr>
      <p:pic>
        <p:nvPicPr>
          <p:cNvPr id="9" name="Picture 8" descr="A black background with white text&#10;&#10;AI-generated content may be incorrect.">
            <a:extLst>
              <a:ext uri="{FF2B5EF4-FFF2-40B4-BE49-F238E27FC236}">
                <a16:creationId xmlns:a16="http://schemas.microsoft.com/office/drawing/2014/main" id="{B29DD572-EDC3-46FA-11C6-3D8572FC5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13" y="0"/>
            <a:ext cx="10928572" cy="1460283"/>
          </a:xfrm>
          <a:prstGeom prst="rect">
            <a:avLst/>
          </a:prstGeom>
        </p:spPr>
      </p:pic>
      <p:pic>
        <p:nvPicPr>
          <p:cNvPr id="3" name="Picture 2">
            <a:extLst>
              <a:ext uri="{FF2B5EF4-FFF2-40B4-BE49-F238E27FC236}">
                <a16:creationId xmlns:a16="http://schemas.microsoft.com/office/drawing/2014/main" id="{7D4ADF12-1C7B-2155-FE8E-80EDE79B9981}"/>
              </a:ext>
            </a:extLst>
          </p:cNvPr>
          <p:cNvPicPr>
            <a:picLocks noChangeAspect="1"/>
          </p:cNvPicPr>
          <p:nvPr/>
        </p:nvPicPr>
        <p:blipFill>
          <a:blip r:embed="rId4"/>
          <a:stretch>
            <a:fillRect/>
          </a:stretch>
        </p:blipFill>
        <p:spPr>
          <a:xfrm>
            <a:off x="1241945" y="1202241"/>
            <a:ext cx="10066279" cy="5289897"/>
          </a:xfrm>
          <a:prstGeom prst="rect">
            <a:avLst/>
          </a:prstGeom>
        </p:spPr>
      </p:pic>
      <p:sp>
        <p:nvSpPr>
          <p:cNvPr id="4" name="Rectangle 3">
            <a:extLst>
              <a:ext uri="{FF2B5EF4-FFF2-40B4-BE49-F238E27FC236}">
                <a16:creationId xmlns:a16="http://schemas.microsoft.com/office/drawing/2014/main" id="{1AEF665E-F523-7ADD-24B5-FD5CD3A6F21D}"/>
              </a:ext>
            </a:extLst>
          </p:cNvPr>
          <p:cNvSpPr/>
          <p:nvPr/>
        </p:nvSpPr>
        <p:spPr>
          <a:xfrm>
            <a:off x="1241945" y="1815152"/>
            <a:ext cx="8570795" cy="7233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00</a:t>
            </a:r>
          </a:p>
        </p:txBody>
      </p:sp>
      <p:sp>
        <p:nvSpPr>
          <p:cNvPr id="7" name="Rectangle 6">
            <a:extLst>
              <a:ext uri="{FF2B5EF4-FFF2-40B4-BE49-F238E27FC236}">
                <a16:creationId xmlns:a16="http://schemas.microsoft.com/office/drawing/2014/main" id="{55D2EF6A-7B70-4E79-18BA-9CAF22CC926A}"/>
              </a:ext>
            </a:extLst>
          </p:cNvPr>
          <p:cNvSpPr/>
          <p:nvPr/>
        </p:nvSpPr>
        <p:spPr>
          <a:xfrm>
            <a:off x="2692775" y="1852489"/>
            <a:ext cx="5154688" cy="631402"/>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892EFAA-82D5-5063-9AD7-2D8FD7E6A523}"/>
              </a:ext>
            </a:extLst>
          </p:cNvPr>
          <p:cNvSpPr/>
          <p:nvPr/>
        </p:nvSpPr>
        <p:spPr>
          <a:xfrm>
            <a:off x="2256591" y="1852489"/>
            <a:ext cx="416306" cy="63140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1548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4E692-4B2F-4DC9-807E-2DCBD294A26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2F1C3CD-4345-37EB-12B7-6D1AA1132123}"/>
              </a:ext>
            </a:extLst>
          </p:cNvPr>
          <p:cNvPicPr>
            <a:picLocks noChangeAspect="1"/>
          </p:cNvPicPr>
          <p:nvPr/>
        </p:nvPicPr>
        <p:blipFill>
          <a:blip r:embed="rId3"/>
          <a:stretch>
            <a:fillRect/>
          </a:stretch>
        </p:blipFill>
        <p:spPr>
          <a:xfrm>
            <a:off x="1177676" y="1171334"/>
            <a:ext cx="10382609" cy="5512825"/>
          </a:xfrm>
          <a:prstGeom prst="rect">
            <a:avLst/>
          </a:prstGeom>
        </p:spPr>
      </p:pic>
      <p:pic>
        <p:nvPicPr>
          <p:cNvPr id="9" name="Picture 8" descr="A black background with white text&#10;&#10;AI-generated content may be incorrect.">
            <a:extLst>
              <a:ext uri="{FF2B5EF4-FFF2-40B4-BE49-F238E27FC236}">
                <a16:creationId xmlns:a16="http://schemas.microsoft.com/office/drawing/2014/main" id="{6C0BCAC1-8BFF-37F0-EF32-F153449555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13" y="0"/>
            <a:ext cx="10928572" cy="1460283"/>
          </a:xfrm>
          <a:prstGeom prst="rect">
            <a:avLst/>
          </a:prstGeom>
        </p:spPr>
      </p:pic>
      <p:sp>
        <p:nvSpPr>
          <p:cNvPr id="4" name="Rectangle 3">
            <a:extLst>
              <a:ext uri="{FF2B5EF4-FFF2-40B4-BE49-F238E27FC236}">
                <a16:creationId xmlns:a16="http://schemas.microsoft.com/office/drawing/2014/main" id="{C2CD83BB-5344-49D8-D452-7E4A195F66BD}"/>
              </a:ext>
            </a:extLst>
          </p:cNvPr>
          <p:cNvSpPr/>
          <p:nvPr/>
        </p:nvSpPr>
        <p:spPr>
          <a:xfrm rot="10800000" flipV="1">
            <a:off x="4140129" y="6507079"/>
            <a:ext cx="1594244" cy="1770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27499353-A42D-FB87-7A15-D7599B2EA388}"/>
              </a:ext>
            </a:extLst>
          </p:cNvPr>
          <p:cNvSpPr/>
          <p:nvPr/>
        </p:nvSpPr>
        <p:spPr>
          <a:xfrm rot="10800000" flipV="1">
            <a:off x="9420079" y="2877891"/>
            <a:ext cx="2017669" cy="3383423"/>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C98A3E06-E421-9A9D-E61C-596C4EFA46DB}"/>
              </a:ext>
            </a:extLst>
          </p:cNvPr>
          <p:cNvSpPr/>
          <p:nvPr/>
        </p:nvSpPr>
        <p:spPr>
          <a:xfrm rot="10800000" flipV="1">
            <a:off x="9545610" y="3735156"/>
            <a:ext cx="363380" cy="292314"/>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62580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25E32-F7DB-07D5-4548-1143F3063975}"/>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2A69FE26-A59C-955A-9E43-F94EA1194BA2}"/>
              </a:ext>
            </a:extLst>
          </p:cNvPr>
          <p:cNvPicPr>
            <a:picLocks noChangeAspect="1"/>
          </p:cNvPicPr>
          <p:nvPr/>
        </p:nvPicPr>
        <p:blipFill>
          <a:blip r:embed="rId3"/>
          <a:stretch>
            <a:fillRect/>
          </a:stretch>
        </p:blipFill>
        <p:spPr>
          <a:xfrm>
            <a:off x="1322171" y="1295690"/>
            <a:ext cx="9835957" cy="5178261"/>
          </a:xfrm>
          <a:prstGeom prst="rect">
            <a:avLst/>
          </a:prstGeom>
        </p:spPr>
      </p:pic>
      <p:pic>
        <p:nvPicPr>
          <p:cNvPr id="13" name="Picture 12" descr="A black background with white text&#10;&#10;AI-generated content may be incorrect.">
            <a:extLst>
              <a:ext uri="{FF2B5EF4-FFF2-40B4-BE49-F238E27FC236}">
                <a16:creationId xmlns:a16="http://schemas.microsoft.com/office/drawing/2014/main" id="{7DFB02F7-DE7C-21F8-8272-DE41BAA70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13" y="0"/>
            <a:ext cx="10928572" cy="1460283"/>
          </a:xfrm>
          <a:prstGeom prst="rect">
            <a:avLst/>
          </a:prstGeom>
        </p:spPr>
      </p:pic>
    </p:spTree>
    <p:extLst>
      <p:ext uri="{BB962C8B-B14F-4D97-AF65-F5344CB8AC3E}">
        <p14:creationId xmlns:p14="http://schemas.microsoft.com/office/powerpoint/2010/main" val="2236010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DA705-71D3-5FC1-2E1A-2D42DE8EB55C}"/>
            </a:ext>
          </a:extLst>
        </p:cNvPr>
        <p:cNvGrpSpPr/>
        <p:nvPr/>
      </p:nvGrpSpPr>
      <p:grpSpPr>
        <a:xfrm>
          <a:off x="0" y="0"/>
          <a:ext cx="0" cy="0"/>
          <a:chOff x="0" y="0"/>
          <a:chExt cx="0" cy="0"/>
        </a:xfrm>
      </p:grpSpPr>
      <p:pic>
        <p:nvPicPr>
          <p:cNvPr id="13" name="Picture 12" descr="A black background with white text&#10;&#10;AI-generated content may be incorrect.">
            <a:extLst>
              <a:ext uri="{FF2B5EF4-FFF2-40B4-BE49-F238E27FC236}">
                <a16:creationId xmlns:a16="http://schemas.microsoft.com/office/drawing/2014/main" id="{52CD0052-0F5C-8B21-EE9C-957E4845F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13" y="0"/>
            <a:ext cx="10928572" cy="1460283"/>
          </a:xfrm>
          <a:prstGeom prst="rect">
            <a:avLst/>
          </a:prstGeom>
        </p:spPr>
      </p:pic>
      <p:pic>
        <p:nvPicPr>
          <p:cNvPr id="3" name="Picture 2">
            <a:extLst>
              <a:ext uri="{FF2B5EF4-FFF2-40B4-BE49-F238E27FC236}">
                <a16:creationId xmlns:a16="http://schemas.microsoft.com/office/drawing/2014/main" id="{93A1BDAA-B186-F158-6D6E-4E2A9108A9A3}"/>
              </a:ext>
            </a:extLst>
          </p:cNvPr>
          <p:cNvPicPr>
            <a:picLocks noChangeAspect="1"/>
          </p:cNvPicPr>
          <p:nvPr/>
        </p:nvPicPr>
        <p:blipFill>
          <a:blip r:embed="rId4"/>
          <a:stretch>
            <a:fillRect/>
          </a:stretch>
        </p:blipFill>
        <p:spPr>
          <a:xfrm>
            <a:off x="1371599" y="1168702"/>
            <a:ext cx="10034016" cy="5246635"/>
          </a:xfrm>
          <a:prstGeom prst="rect">
            <a:avLst/>
          </a:prstGeom>
        </p:spPr>
      </p:pic>
    </p:spTree>
    <p:extLst>
      <p:ext uri="{BB962C8B-B14F-4D97-AF65-F5344CB8AC3E}">
        <p14:creationId xmlns:p14="http://schemas.microsoft.com/office/powerpoint/2010/main" val="3392263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FBA8-BE82-1666-2EB0-0E54F1C44CE0}"/>
            </a:ext>
          </a:extLst>
        </p:cNvPr>
        <p:cNvGrpSpPr/>
        <p:nvPr/>
      </p:nvGrpSpPr>
      <p:grpSpPr>
        <a:xfrm>
          <a:off x="0" y="0"/>
          <a:ext cx="0" cy="0"/>
          <a:chOff x="0" y="0"/>
          <a:chExt cx="0" cy="0"/>
        </a:xfrm>
      </p:grpSpPr>
      <p:pic>
        <p:nvPicPr>
          <p:cNvPr id="13" name="Picture 12" descr="A black background with white text&#10;&#10;AI-generated content may be incorrect.">
            <a:extLst>
              <a:ext uri="{FF2B5EF4-FFF2-40B4-BE49-F238E27FC236}">
                <a16:creationId xmlns:a16="http://schemas.microsoft.com/office/drawing/2014/main" id="{637EA47D-06F9-396C-A2A8-2B71D81F4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13" y="0"/>
            <a:ext cx="10928572" cy="1460283"/>
          </a:xfrm>
          <a:prstGeom prst="rect">
            <a:avLst/>
          </a:prstGeom>
        </p:spPr>
      </p:pic>
      <p:graphicFrame>
        <p:nvGraphicFramePr>
          <p:cNvPr id="2" name="Chart 1">
            <a:extLst>
              <a:ext uri="{FF2B5EF4-FFF2-40B4-BE49-F238E27FC236}">
                <a16:creationId xmlns:a16="http://schemas.microsoft.com/office/drawing/2014/main" id="{0BEE9F30-F32A-079F-AAA0-F06162E2E341}"/>
              </a:ext>
            </a:extLst>
          </p:cNvPr>
          <p:cNvGraphicFramePr>
            <a:graphicFrameLocks/>
          </p:cNvGraphicFramePr>
          <p:nvPr>
            <p:extLst>
              <p:ext uri="{D42A27DB-BD31-4B8C-83A1-F6EECF244321}">
                <p14:modId xmlns:p14="http://schemas.microsoft.com/office/powerpoint/2010/main" val="1347419760"/>
              </p:ext>
            </p:extLst>
          </p:nvPr>
        </p:nvGraphicFramePr>
        <p:xfrm>
          <a:off x="8305020" y="1460283"/>
          <a:ext cx="3726927" cy="44284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A60645D7-517A-575D-EE31-3C5A0033362F}"/>
              </a:ext>
            </a:extLst>
          </p:cNvPr>
          <p:cNvGraphicFramePr>
            <a:graphicFrameLocks/>
          </p:cNvGraphicFramePr>
          <p:nvPr>
            <p:extLst>
              <p:ext uri="{D42A27DB-BD31-4B8C-83A1-F6EECF244321}">
                <p14:modId xmlns:p14="http://schemas.microsoft.com/office/powerpoint/2010/main" val="2267405821"/>
              </p:ext>
            </p:extLst>
          </p:nvPr>
        </p:nvGraphicFramePr>
        <p:xfrm>
          <a:off x="220233" y="1460284"/>
          <a:ext cx="3486912" cy="4428452"/>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CFC26DE7-0F0C-D19E-4D84-55986A98C3D6}"/>
              </a:ext>
            </a:extLst>
          </p:cNvPr>
          <p:cNvSpPr txBox="1"/>
          <p:nvPr/>
        </p:nvSpPr>
        <p:spPr>
          <a:xfrm>
            <a:off x="1000925" y="6016752"/>
            <a:ext cx="1925527" cy="584775"/>
          </a:xfrm>
          <a:prstGeom prst="rect">
            <a:avLst/>
          </a:prstGeom>
          <a:noFill/>
        </p:spPr>
        <p:txBody>
          <a:bodyPr wrap="none" rtlCol="0">
            <a:spAutoFit/>
          </a:bodyPr>
          <a:lstStyle/>
          <a:p>
            <a:r>
              <a:rPr lang="en-GB" sz="3200" dirty="0"/>
              <a:t>Line chart </a:t>
            </a:r>
          </a:p>
        </p:txBody>
      </p:sp>
      <p:sp>
        <p:nvSpPr>
          <p:cNvPr id="7" name="TextBox 6">
            <a:extLst>
              <a:ext uri="{FF2B5EF4-FFF2-40B4-BE49-F238E27FC236}">
                <a16:creationId xmlns:a16="http://schemas.microsoft.com/office/drawing/2014/main" id="{A65FC059-E9F8-288A-F489-A1FE70AD4332}"/>
              </a:ext>
            </a:extLst>
          </p:cNvPr>
          <p:cNvSpPr txBox="1"/>
          <p:nvPr/>
        </p:nvSpPr>
        <p:spPr>
          <a:xfrm>
            <a:off x="5195752" y="6016752"/>
            <a:ext cx="1800493" cy="584775"/>
          </a:xfrm>
          <a:prstGeom prst="rect">
            <a:avLst/>
          </a:prstGeom>
          <a:noFill/>
        </p:spPr>
        <p:txBody>
          <a:bodyPr wrap="none" rtlCol="0">
            <a:spAutoFit/>
          </a:bodyPr>
          <a:lstStyle/>
          <a:p>
            <a:r>
              <a:rPr lang="en-GB" sz="3200" dirty="0"/>
              <a:t>Bar chart </a:t>
            </a:r>
          </a:p>
        </p:txBody>
      </p:sp>
      <p:sp>
        <p:nvSpPr>
          <p:cNvPr id="8" name="TextBox 7">
            <a:extLst>
              <a:ext uri="{FF2B5EF4-FFF2-40B4-BE49-F238E27FC236}">
                <a16:creationId xmlns:a16="http://schemas.microsoft.com/office/drawing/2014/main" id="{B95CFE39-1BCA-1E77-F90E-22DD44D242AE}"/>
              </a:ext>
            </a:extLst>
          </p:cNvPr>
          <p:cNvSpPr txBox="1"/>
          <p:nvPr/>
        </p:nvSpPr>
        <p:spPr>
          <a:xfrm>
            <a:off x="9390582" y="5998464"/>
            <a:ext cx="1747594" cy="584775"/>
          </a:xfrm>
          <a:prstGeom prst="rect">
            <a:avLst/>
          </a:prstGeom>
          <a:noFill/>
        </p:spPr>
        <p:txBody>
          <a:bodyPr wrap="none" rtlCol="0">
            <a:spAutoFit/>
          </a:bodyPr>
          <a:lstStyle/>
          <a:p>
            <a:r>
              <a:rPr lang="en-GB" sz="3200" dirty="0"/>
              <a:t>Pie chart </a:t>
            </a:r>
          </a:p>
        </p:txBody>
      </p:sp>
      <p:graphicFrame>
        <p:nvGraphicFramePr>
          <p:cNvPr id="9" name="Chart 8">
            <a:extLst>
              <a:ext uri="{FF2B5EF4-FFF2-40B4-BE49-F238E27FC236}">
                <a16:creationId xmlns:a16="http://schemas.microsoft.com/office/drawing/2014/main" id="{6E205A55-628E-507A-BD57-FCC20FD4965D}"/>
              </a:ext>
            </a:extLst>
          </p:cNvPr>
          <p:cNvGraphicFramePr>
            <a:graphicFrameLocks/>
          </p:cNvGraphicFramePr>
          <p:nvPr>
            <p:extLst>
              <p:ext uri="{D42A27DB-BD31-4B8C-83A1-F6EECF244321}">
                <p14:modId xmlns:p14="http://schemas.microsoft.com/office/powerpoint/2010/main" val="2203001299"/>
              </p:ext>
            </p:extLst>
          </p:nvPr>
        </p:nvGraphicFramePr>
        <p:xfrm>
          <a:off x="4118625" y="1460283"/>
          <a:ext cx="3726927" cy="442845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09559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52B46-3E0C-B0A7-4F2C-AB69AA61FF6D}"/>
            </a:ext>
          </a:extLst>
        </p:cNvPr>
        <p:cNvGrpSpPr/>
        <p:nvPr/>
      </p:nvGrpSpPr>
      <p:grpSpPr>
        <a:xfrm>
          <a:off x="0" y="0"/>
          <a:ext cx="0" cy="0"/>
          <a:chOff x="0" y="0"/>
          <a:chExt cx="0" cy="0"/>
        </a:xfrm>
      </p:grpSpPr>
      <p:pic>
        <p:nvPicPr>
          <p:cNvPr id="6" name="Content Placeholder 5" descr="A black background with white text&#10;&#10;AI-generated content may be incorrect.">
            <a:extLst>
              <a:ext uri="{FF2B5EF4-FFF2-40B4-BE49-F238E27FC236}">
                <a16:creationId xmlns:a16="http://schemas.microsoft.com/office/drawing/2014/main" id="{EF848023-0DE5-EE2A-8B14-C2E6A1009C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0287" y="0"/>
            <a:ext cx="10131425" cy="1356680"/>
          </a:xfrm>
        </p:spPr>
      </p:pic>
      <p:pic>
        <p:nvPicPr>
          <p:cNvPr id="9" name="Picture 8">
            <a:extLst>
              <a:ext uri="{FF2B5EF4-FFF2-40B4-BE49-F238E27FC236}">
                <a16:creationId xmlns:a16="http://schemas.microsoft.com/office/drawing/2014/main" id="{E0A29150-C093-D0E9-5EAC-89C44A5BB0C6}"/>
              </a:ext>
            </a:extLst>
          </p:cNvPr>
          <p:cNvPicPr>
            <a:picLocks noChangeAspect="1"/>
          </p:cNvPicPr>
          <p:nvPr/>
        </p:nvPicPr>
        <p:blipFill>
          <a:blip r:embed="rId4"/>
          <a:stretch>
            <a:fillRect/>
          </a:stretch>
        </p:blipFill>
        <p:spPr>
          <a:xfrm>
            <a:off x="585216" y="1083685"/>
            <a:ext cx="5943600" cy="3124730"/>
          </a:xfrm>
          <a:prstGeom prst="rect">
            <a:avLst/>
          </a:prstGeom>
        </p:spPr>
      </p:pic>
      <p:sp>
        <p:nvSpPr>
          <p:cNvPr id="10" name="Rectangle 9">
            <a:extLst>
              <a:ext uri="{FF2B5EF4-FFF2-40B4-BE49-F238E27FC236}">
                <a16:creationId xmlns:a16="http://schemas.microsoft.com/office/drawing/2014/main" id="{FD4EDE32-7DEC-4696-A404-BEBB79418766}"/>
              </a:ext>
            </a:extLst>
          </p:cNvPr>
          <p:cNvSpPr/>
          <p:nvPr/>
        </p:nvSpPr>
        <p:spPr>
          <a:xfrm rot="10800000" flipV="1">
            <a:off x="611893" y="2548618"/>
            <a:ext cx="563360" cy="1410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9EA13FD0-96B4-0124-3993-E588579E40D6}"/>
              </a:ext>
            </a:extLst>
          </p:cNvPr>
          <p:cNvPicPr>
            <a:picLocks noChangeAspect="1"/>
          </p:cNvPicPr>
          <p:nvPr/>
        </p:nvPicPr>
        <p:blipFill>
          <a:blip r:embed="rId5"/>
          <a:stretch>
            <a:fillRect/>
          </a:stretch>
        </p:blipFill>
        <p:spPr>
          <a:xfrm>
            <a:off x="1908174" y="1356680"/>
            <a:ext cx="10131425" cy="5301901"/>
          </a:xfrm>
          <a:prstGeom prst="rect">
            <a:avLst/>
          </a:prstGeom>
        </p:spPr>
      </p:pic>
      <p:sp>
        <p:nvSpPr>
          <p:cNvPr id="13" name="Rectangle 12">
            <a:extLst>
              <a:ext uri="{FF2B5EF4-FFF2-40B4-BE49-F238E27FC236}">
                <a16:creationId xmlns:a16="http://schemas.microsoft.com/office/drawing/2014/main" id="{8CB3A673-9D2B-78B5-2F77-08ACAB64399C}"/>
              </a:ext>
            </a:extLst>
          </p:cNvPr>
          <p:cNvSpPr/>
          <p:nvPr/>
        </p:nvSpPr>
        <p:spPr>
          <a:xfrm rot="10800000" flipV="1">
            <a:off x="5532639" y="2369822"/>
            <a:ext cx="4860298" cy="178796"/>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0AC6DF5-5FE2-FC3B-8BD7-06C269981EB6}"/>
              </a:ext>
            </a:extLst>
          </p:cNvPr>
          <p:cNvSpPr/>
          <p:nvPr/>
        </p:nvSpPr>
        <p:spPr>
          <a:xfrm rot="10800000" flipV="1">
            <a:off x="5528925" y="2566826"/>
            <a:ext cx="4860298" cy="178796"/>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9C2B7CE1-C9BE-EDBD-D7D0-805BA570B966}"/>
              </a:ext>
            </a:extLst>
          </p:cNvPr>
          <p:cNvSpPr/>
          <p:nvPr/>
        </p:nvSpPr>
        <p:spPr>
          <a:xfrm rot="10800000" flipV="1">
            <a:off x="10415239" y="2747882"/>
            <a:ext cx="563360" cy="178797"/>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97396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black background with white text&#10;&#10;AI-generated content may be incorrect.">
            <a:extLst>
              <a:ext uri="{FF2B5EF4-FFF2-40B4-BE49-F238E27FC236}">
                <a16:creationId xmlns:a16="http://schemas.microsoft.com/office/drawing/2014/main" id="{40DEF00D-4C9D-45C4-2867-31461C4905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8543" y="-86569"/>
            <a:ext cx="10130542" cy="1457512"/>
          </a:xfrm>
        </p:spPr>
      </p:pic>
      <p:pic>
        <p:nvPicPr>
          <p:cNvPr id="12" name="Picture 11" descr="A black screen with white text&#10;&#10;AI-generated content may be incorrect.">
            <a:extLst>
              <a:ext uri="{FF2B5EF4-FFF2-40B4-BE49-F238E27FC236}">
                <a16:creationId xmlns:a16="http://schemas.microsoft.com/office/drawing/2014/main" id="{ECAE3A34-BE1A-9F4A-F773-967F8DCE84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215" y="1281812"/>
            <a:ext cx="10299569" cy="5081817"/>
          </a:xfrm>
          <a:prstGeom prst="rect">
            <a:avLst/>
          </a:prstGeom>
        </p:spPr>
      </p:pic>
      <p:pic>
        <p:nvPicPr>
          <p:cNvPr id="13" name="Picture 2" descr="5 Basic MS Excel Courses For Beginners">
            <a:extLst>
              <a:ext uri="{FF2B5EF4-FFF2-40B4-BE49-F238E27FC236}">
                <a16:creationId xmlns:a16="http://schemas.microsoft.com/office/drawing/2014/main" id="{1FEDFDB3-5887-7F73-7C40-F04138EAD93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82355" y="1076383"/>
            <a:ext cx="1589917" cy="834706"/>
          </a:xfrm>
          <a:prstGeom prst="roundRect">
            <a:avLst>
              <a:gd name="adj" fmla="val 3441"/>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DC56DA0-8828-95DD-D39E-6E967555E0BB}"/>
              </a:ext>
            </a:extLst>
          </p:cNvPr>
          <p:cNvPicPr>
            <a:picLocks noChangeAspect="1"/>
          </p:cNvPicPr>
          <p:nvPr/>
        </p:nvPicPr>
        <p:blipFill>
          <a:blip r:embed="rId6"/>
          <a:srcRect l="250" t="29144" r="71871" b="43734"/>
          <a:stretch/>
        </p:blipFill>
        <p:spPr>
          <a:xfrm>
            <a:off x="4482687" y="2022637"/>
            <a:ext cx="1789252" cy="938339"/>
          </a:xfrm>
          <a:prstGeom prst="rect">
            <a:avLst/>
          </a:prstGeom>
        </p:spPr>
      </p:pic>
      <p:sp>
        <p:nvSpPr>
          <p:cNvPr id="16" name="TextBox 15">
            <a:extLst>
              <a:ext uri="{FF2B5EF4-FFF2-40B4-BE49-F238E27FC236}">
                <a16:creationId xmlns:a16="http://schemas.microsoft.com/office/drawing/2014/main" id="{CE15DA77-CEB5-367B-457D-56A5AF418153}"/>
              </a:ext>
            </a:extLst>
          </p:cNvPr>
          <p:cNvSpPr txBox="1"/>
          <p:nvPr/>
        </p:nvSpPr>
        <p:spPr>
          <a:xfrm>
            <a:off x="11514892" y="2658989"/>
            <a:ext cx="677108" cy="1708160"/>
          </a:xfrm>
          <a:prstGeom prst="rect">
            <a:avLst/>
          </a:prstGeom>
          <a:noFill/>
        </p:spPr>
        <p:txBody>
          <a:bodyPr vert="vert" wrap="none" rtlCol="0">
            <a:spAutoFit/>
          </a:bodyPr>
          <a:lstStyle/>
          <a:p>
            <a:pPr algn="ctr"/>
            <a:r>
              <a:rPr lang="en-GB" sz="3200" dirty="0"/>
              <a:t>Bar chart </a:t>
            </a:r>
          </a:p>
        </p:txBody>
      </p:sp>
      <p:graphicFrame>
        <p:nvGraphicFramePr>
          <p:cNvPr id="17" name="Chart 16">
            <a:extLst>
              <a:ext uri="{FF2B5EF4-FFF2-40B4-BE49-F238E27FC236}">
                <a16:creationId xmlns:a16="http://schemas.microsoft.com/office/drawing/2014/main" id="{8C849849-36A2-CE83-C376-9917CC237B48}"/>
              </a:ext>
            </a:extLst>
          </p:cNvPr>
          <p:cNvGraphicFramePr>
            <a:graphicFrameLocks/>
          </p:cNvGraphicFramePr>
          <p:nvPr>
            <p:extLst>
              <p:ext uri="{D42A27DB-BD31-4B8C-83A1-F6EECF244321}">
                <p14:modId xmlns:p14="http://schemas.microsoft.com/office/powerpoint/2010/main" val="1793536929"/>
              </p:ext>
            </p:extLst>
          </p:nvPr>
        </p:nvGraphicFramePr>
        <p:xfrm>
          <a:off x="8017724" y="2282847"/>
          <a:ext cx="3598127" cy="231461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a:extLst>
              <a:ext uri="{FF2B5EF4-FFF2-40B4-BE49-F238E27FC236}">
                <a16:creationId xmlns:a16="http://schemas.microsoft.com/office/drawing/2014/main" id="{DCF983D9-9CC3-FC30-A31F-A0A6C4C79356}"/>
              </a:ext>
            </a:extLst>
          </p:cNvPr>
          <p:cNvGraphicFramePr>
            <a:graphicFrameLocks/>
          </p:cNvGraphicFramePr>
          <p:nvPr>
            <p:extLst>
              <p:ext uri="{D42A27DB-BD31-4B8C-83A1-F6EECF244321}">
                <p14:modId xmlns:p14="http://schemas.microsoft.com/office/powerpoint/2010/main" val="864051837"/>
              </p:ext>
            </p:extLst>
          </p:nvPr>
        </p:nvGraphicFramePr>
        <p:xfrm>
          <a:off x="8017725" y="231925"/>
          <a:ext cx="3598126" cy="1883093"/>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Box 18">
            <a:extLst>
              <a:ext uri="{FF2B5EF4-FFF2-40B4-BE49-F238E27FC236}">
                <a16:creationId xmlns:a16="http://schemas.microsoft.com/office/drawing/2014/main" id="{EE658DE0-884F-2917-1F1A-575B57EBD256}"/>
              </a:ext>
            </a:extLst>
          </p:cNvPr>
          <p:cNvSpPr txBox="1"/>
          <p:nvPr/>
        </p:nvSpPr>
        <p:spPr>
          <a:xfrm>
            <a:off x="11483456" y="303971"/>
            <a:ext cx="677108" cy="2314610"/>
          </a:xfrm>
          <a:prstGeom prst="rect">
            <a:avLst/>
          </a:prstGeom>
          <a:noFill/>
        </p:spPr>
        <p:txBody>
          <a:bodyPr vert="vert" wrap="square" rtlCol="0">
            <a:spAutoFit/>
          </a:bodyPr>
          <a:lstStyle/>
          <a:p>
            <a:r>
              <a:rPr lang="en-GB" sz="3200" dirty="0"/>
              <a:t>Line chart </a:t>
            </a:r>
          </a:p>
        </p:txBody>
      </p:sp>
      <p:graphicFrame>
        <p:nvGraphicFramePr>
          <p:cNvPr id="22" name="Chart 21">
            <a:extLst>
              <a:ext uri="{FF2B5EF4-FFF2-40B4-BE49-F238E27FC236}">
                <a16:creationId xmlns:a16="http://schemas.microsoft.com/office/drawing/2014/main" id="{AFB2EFF9-BDF4-8A3C-7F81-97989E31486A}"/>
              </a:ext>
            </a:extLst>
          </p:cNvPr>
          <p:cNvGraphicFramePr>
            <a:graphicFrameLocks/>
          </p:cNvGraphicFramePr>
          <p:nvPr>
            <p:extLst>
              <p:ext uri="{D42A27DB-BD31-4B8C-83A1-F6EECF244321}">
                <p14:modId xmlns:p14="http://schemas.microsoft.com/office/powerpoint/2010/main" val="3727136974"/>
              </p:ext>
            </p:extLst>
          </p:nvPr>
        </p:nvGraphicFramePr>
        <p:xfrm>
          <a:off x="8017724" y="4765288"/>
          <a:ext cx="3598127" cy="1975560"/>
        </p:xfrm>
        <a:graphic>
          <a:graphicData uri="http://schemas.openxmlformats.org/drawingml/2006/chart">
            <c:chart xmlns:c="http://schemas.openxmlformats.org/drawingml/2006/chart" xmlns:r="http://schemas.openxmlformats.org/officeDocument/2006/relationships" r:id="rId9"/>
          </a:graphicData>
        </a:graphic>
      </p:graphicFrame>
      <p:sp>
        <p:nvSpPr>
          <p:cNvPr id="23" name="TextBox 22">
            <a:extLst>
              <a:ext uri="{FF2B5EF4-FFF2-40B4-BE49-F238E27FC236}">
                <a16:creationId xmlns:a16="http://schemas.microsoft.com/office/drawing/2014/main" id="{02555D74-C70E-DC53-B092-CCA25767F162}"/>
              </a:ext>
            </a:extLst>
          </p:cNvPr>
          <p:cNvSpPr txBox="1"/>
          <p:nvPr/>
        </p:nvSpPr>
        <p:spPr>
          <a:xfrm>
            <a:off x="11514892" y="4970814"/>
            <a:ext cx="677108" cy="1655261"/>
          </a:xfrm>
          <a:prstGeom prst="rect">
            <a:avLst/>
          </a:prstGeom>
          <a:noFill/>
        </p:spPr>
        <p:txBody>
          <a:bodyPr vert="vert" wrap="none" rtlCol="0">
            <a:spAutoFit/>
          </a:bodyPr>
          <a:lstStyle/>
          <a:p>
            <a:r>
              <a:rPr lang="en-GB" sz="3200" dirty="0"/>
              <a:t>Pie chart </a:t>
            </a:r>
          </a:p>
        </p:txBody>
      </p:sp>
      <p:pic>
        <p:nvPicPr>
          <p:cNvPr id="6146" name="Picture 2" descr="Microsoft Word Save Icon - Save Icon In Word - Free Transparent PNG ...">
            <a:extLst>
              <a:ext uri="{FF2B5EF4-FFF2-40B4-BE49-F238E27FC236}">
                <a16:creationId xmlns:a16="http://schemas.microsoft.com/office/drawing/2014/main" id="{64986E67-22A0-B858-E0E4-9B35FE845F5D}"/>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40238" y1="74129" x2="40238" y2="74129"/>
                        <a14:foregroundMark x1="36071" y1="21144" x2="36071" y2="21144"/>
                        <a14:foregroundMark x1="36548" y1="18408" x2="36548" y2="18408"/>
                      </a14:backgroundRemoval>
                    </a14:imgEffect>
                  </a14:imgLayer>
                </a14:imgProps>
              </a:ext>
              <a:ext uri="{28A0092B-C50C-407E-A947-70E740481C1C}">
                <a14:useLocalDpi xmlns:a14="http://schemas.microsoft.com/office/drawing/2010/main" val="0"/>
              </a:ext>
            </a:extLst>
          </a:blip>
          <a:srcRect/>
          <a:stretch>
            <a:fillRect/>
          </a:stretch>
        </p:blipFill>
        <p:spPr bwMode="auto">
          <a:xfrm>
            <a:off x="2832409" y="5676534"/>
            <a:ext cx="1435720" cy="68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5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a:extLst>
            <a:ext uri="{FF2B5EF4-FFF2-40B4-BE49-F238E27FC236}">
              <a16:creationId xmlns:a16="http://schemas.microsoft.com/office/drawing/2014/main" id="{956465E3-86A1-1254-77BB-01377D9F39F2}"/>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83543A10-04EE-49E0-A9DE-22E1FAB9AE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4" name="Rounded Rectangle 17">
            <a:extLst>
              <a:ext uri="{FF2B5EF4-FFF2-40B4-BE49-F238E27FC236}">
                <a16:creationId xmlns:a16="http://schemas.microsoft.com/office/drawing/2014/main" id="{19F92939-EC60-4457-B10D-2C2830118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400" y="614085"/>
            <a:ext cx="5092700" cy="3794760"/>
          </a:xfrm>
          <a:prstGeom prst="roundRect">
            <a:avLst>
              <a:gd name="adj" fmla="val 5319"/>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9">
            <a:extLst>
              <a:ext uri="{FF2B5EF4-FFF2-40B4-BE49-F238E27FC236}">
                <a16:creationId xmlns:a16="http://schemas.microsoft.com/office/drawing/2014/main" id="{0623D470-E9E2-4D90-9F00-E214DDDC0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4900" y="614085"/>
            <a:ext cx="5092700" cy="3794760"/>
          </a:xfrm>
          <a:prstGeom prst="roundRect">
            <a:avLst>
              <a:gd name="adj" fmla="val 5319"/>
            </a:avLst>
          </a:pr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5 Basic MS Excel Courses For Beginners">
            <a:extLst>
              <a:ext uri="{FF2B5EF4-FFF2-40B4-BE49-F238E27FC236}">
                <a16:creationId xmlns:a16="http://schemas.microsoft.com/office/drawing/2014/main" id="{EA858784-E8C7-CA11-9125-FE7737C3CD6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28700" y="1169220"/>
            <a:ext cx="4864100" cy="2553652"/>
          </a:xfrm>
          <a:prstGeom prst="roundRect">
            <a:avLst>
              <a:gd name="adj" fmla="val 3441"/>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96C8B4B-AA98-BC1B-122C-9A77C8B2A7C9}"/>
              </a:ext>
            </a:extLst>
          </p:cNvPr>
          <p:cNvPicPr>
            <a:picLocks noChangeAspect="1"/>
          </p:cNvPicPr>
          <p:nvPr/>
        </p:nvPicPr>
        <p:blipFill>
          <a:blip r:embed="rId6"/>
          <a:stretch>
            <a:fillRect/>
          </a:stretch>
        </p:blipFill>
        <p:spPr>
          <a:xfrm>
            <a:off x="6743846" y="777437"/>
            <a:ext cx="4087026" cy="3606800"/>
          </a:xfrm>
          <a:prstGeom prst="roundRect">
            <a:avLst>
              <a:gd name="adj" fmla="val 3441"/>
            </a:avLst>
          </a:prstGeom>
          <a:ln w="50800" cap="sq" cmpd="dbl">
            <a:noFill/>
            <a:miter lim="800000"/>
          </a:ln>
          <a:effectLst/>
        </p:spPr>
      </p:pic>
      <p:sp>
        <p:nvSpPr>
          <p:cNvPr id="21" name="Rectangle 20">
            <a:extLst>
              <a:ext uri="{FF2B5EF4-FFF2-40B4-BE49-F238E27FC236}">
                <a16:creationId xmlns:a16="http://schemas.microsoft.com/office/drawing/2014/main" id="{9B489977-ACDB-7B5C-4C38-821CF897DCC1}"/>
              </a:ext>
            </a:extLst>
          </p:cNvPr>
          <p:cNvSpPr/>
          <p:nvPr/>
        </p:nvSpPr>
        <p:spPr>
          <a:xfrm>
            <a:off x="7147995" y="4054711"/>
            <a:ext cx="1112956" cy="44936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F147F6A-5E8E-C93C-2315-243A4549B771}"/>
              </a:ext>
            </a:extLst>
          </p:cNvPr>
          <p:cNvSpPr/>
          <p:nvPr/>
        </p:nvSpPr>
        <p:spPr>
          <a:xfrm>
            <a:off x="7279494" y="1322832"/>
            <a:ext cx="1112956" cy="37533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A white text on a black background&#10;&#10;AI-generated content may be incorrect.">
            <a:extLst>
              <a:ext uri="{FF2B5EF4-FFF2-40B4-BE49-F238E27FC236}">
                <a16:creationId xmlns:a16="http://schemas.microsoft.com/office/drawing/2014/main" id="{F233055E-8F77-5F52-380F-95969F0F18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199" y="4749605"/>
            <a:ext cx="10925801" cy="1460283"/>
          </a:xfrm>
          <a:prstGeom prst="rect">
            <a:avLst/>
          </a:prstGeom>
        </p:spPr>
      </p:pic>
    </p:spTree>
    <p:extLst>
      <p:ext uri="{BB962C8B-B14F-4D97-AF65-F5344CB8AC3E}">
        <p14:creationId xmlns:p14="http://schemas.microsoft.com/office/powerpoint/2010/main" val="4115369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28B09-DE76-5948-D0CA-EAA6485536C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B9389CD-FBEA-5667-8A58-9E267039C5EB}"/>
              </a:ext>
            </a:extLst>
          </p:cNvPr>
          <p:cNvPicPr>
            <a:picLocks noChangeAspect="1"/>
          </p:cNvPicPr>
          <p:nvPr/>
        </p:nvPicPr>
        <p:blipFill>
          <a:blip r:embed="rId3"/>
          <a:stretch>
            <a:fillRect/>
          </a:stretch>
        </p:blipFill>
        <p:spPr>
          <a:xfrm>
            <a:off x="96625" y="1324611"/>
            <a:ext cx="6233676" cy="3303719"/>
          </a:xfrm>
          <a:prstGeom prst="rect">
            <a:avLst/>
          </a:prstGeom>
        </p:spPr>
      </p:pic>
      <p:pic>
        <p:nvPicPr>
          <p:cNvPr id="6" name="Picture 5">
            <a:extLst>
              <a:ext uri="{FF2B5EF4-FFF2-40B4-BE49-F238E27FC236}">
                <a16:creationId xmlns:a16="http://schemas.microsoft.com/office/drawing/2014/main" id="{AE056421-EE3A-0326-2085-566BF624DB4A}"/>
              </a:ext>
            </a:extLst>
          </p:cNvPr>
          <p:cNvPicPr>
            <a:picLocks noChangeAspect="1"/>
          </p:cNvPicPr>
          <p:nvPr/>
        </p:nvPicPr>
        <p:blipFill>
          <a:blip r:embed="rId4"/>
          <a:stretch>
            <a:fillRect/>
          </a:stretch>
        </p:blipFill>
        <p:spPr>
          <a:xfrm>
            <a:off x="3887506" y="2364766"/>
            <a:ext cx="8100794" cy="4307743"/>
          </a:xfrm>
          <a:prstGeom prst="rect">
            <a:avLst/>
          </a:prstGeom>
        </p:spPr>
      </p:pic>
      <p:sp>
        <p:nvSpPr>
          <p:cNvPr id="10" name="Rectangle 9">
            <a:extLst>
              <a:ext uri="{FF2B5EF4-FFF2-40B4-BE49-F238E27FC236}">
                <a16:creationId xmlns:a16="http://schemas.microsoft.com/office/drawing/2014/main" id="{2E78DC09-C83D-3835-110F-9F0E08F0AE30}"/>
              </a:ext>
            </a:extLst>
          </p:cNvPr>
          <p:cNvSpPr/>
          <p:nvPr/>
        </p:nvSpPr>
        <p:spPr>
          <a:xfrm>
            <a:off x="983197" y="1994449"/>
            <a:ext cx="772451" cy="67581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19B547C4-D127-57D5-AFEB-74BC2CD62740}"/>
              </a:ext>
            </a:extLst>
          </p:cNvPr>
          <p:cNvGrpSpPr/>
          <p:nvPr/>
        </p:nvGrpSpPr>
        <p:grpSpPr>
          <a:xfrm>
            <a:off x="3959045" y="2588374"/>
            <a:ext cx="4886986" cy="369332"/>
            <a:chOff x="4699705" y="2963883"/>
            <a:chExt cx="4349578" cy="369332"/>
          </a:xfrm>
        </p:grpSpPr>
        <p:sp>
          <p:nvSpPr>
            <p:cNvPr id="11" name="Rectangle 10">
              <a:extLst>
                <a:ext uri="{FF2B5EF4-FFF2-40B4-BE49-F238E27FC236}">
                  <a16:creationId xmlns:a16="http://schemas.microsoft.com/office/drawing/2014/main" id="{2C0F2364-57D6-7F1B-D5F5-EE79A994B217}"/>
                </a:ext>
              </a:extLst>
            </p:cNvPr>
            <p:cNvSpPr/>
            <p:nvPr/>
          </p:nvSpPr>
          <p:spPr>
            <a:xfrm>
              <a:off x="4699705" y="3075397"/>
              <a:ext cx="3155986" cy="167205"/>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C0C5815-D15C-C1B6-E0EE-959DB422E997}"/>
                </a:ext>
              </a:extLst>
            </p:cNvPr>
            <p:cNvSpPr txBox="1"/>
            <p:nvPr/>
          </p:nvSpPr>
          <p:spPr>
            <a:xfrm>
              <a:off x="8301393" y="2963883"/>
              <a:ext cx="747890" cy="369332"/>
            </a:xfrm>
            <a:prstGeom prst="rect">
              <a:avLst/>
            </a:prstGeom>
            <a:noFill/>
          </p:spPr>
          <p:txBody>
            <a:bodyPr wrap="none" rtlCol="0">
              <a:spAutoFit/>
            </a:bodyPr>
            <a:lstStyle/>
            <a:p>
              <a:r>
                <a:rPr lang="en-GB" b="1" dirty="0">
                  <a:solidFill>
                    <a:schemeClr val="accent5"/>
                  </a:solidFill>
                </a:rPr>
                <a:t>Menus</a:t>
              </a:r>
            </a:p>
          </p:txBody>
        </p:sp>
        <p:sp>
          <p:nvSpPr>
            <p:cNvPr id="13" name="Arrow: Right 12">
              <a:extLst>
                <a:ext uri="{FF2B5EF4-FFF2-40B4-BE49-F238E27FC236}">
                  <a16:creationId xmlns:a16="http://schemas.microsoft.com/office/drawing/2014/main" id="{1726710C-55B8-F61F-0763-5225DB5EC1B5}"/>
                </a:ext>
              </a:extLst>
            </p:cNvPr>
            <p:cNvSpPr/>
            <p:nvPr/>
          </p:nvSpPr>
          <p:spPr>
            <a:xfrm flipH="1">
              <a:off x="7900417" y="3075397"/>
              <a:ext cx="438912" cy="167204"/>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6D59D0F8-8E38-A866-79E7-4D433B04A9CB}"/>
              </a:ext>
            </a:extLst>
          </p:cNvPr>
          <p:cNvGrpSpPr/>
          <p:nvPr/>
        </p:nvGrpSpPr>
        <p:grpSpPr>
          <a:xfrm>
            <a:off x="4613056" y="2898443"/>
            <a:ext cx="3884741" cy="800847"/>
            <a:chOff x="4685755" y="2933450"/>
            <a:chExt cx="3457549" cy="800847"/>
          </a:xfrm>
        </p:grpSpPr>
        <p:sp>
          <p:nvSpPr>
            <p:cNvPr id="16" name="Rectangle 15">
              <a:extLst>
                <a:ext uri="{FF2B5EF4-FFF2-40B4-BE49-F238E27FC236}">
                  <a16:creationId xmlns:a16="http://schemas.microsoft.com/office/drawing/2014/main" id="{7167BB8B-C428-0CEC-2166-E166CDB56579}"/>
                </a:ext>
              </a:extLst>
            </p:cNvPr>
            <p:cNvSpPr/>
            <p:nvPr/>
          </p:nvSpPr>
          <p:spPr>
            <a:xfrm>
              <a:off x="4685755" y="2933450"/>
              <a:ext cx="1172596" cy="535782"/>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DCD0F52B-5A17-BEA7-EEBB-1E5B26EB79F4}"/>
                </a:ext>
              </a:extLst>
            </p:cNvPr>
            <p:cNvSpPr txBox="1"/>
            <p:nvPr/>
          </p:nvSpPr>
          <p:spPr>
            <a:xfrm>
              <a:off x="6116725" y="3364965"/>
              <a:ext cx="2026579" cy="369332"/>
            </a:xfrm>
            <a:prstGeom prst="rect">
              <a:avLst/>
            </a:prstGeom>
            <a:noFill/>
          </p:spPr>
          <p:txBody>
            <a:bodyPr wrap="none" rtlCol="0">
              <a:spAutoFit/>
            </a:bodyPr>
            <a:lstStyle/>
            <a:p>
              <a:r>
                <a:rPr lang="en-GB" b="1" dirty="0">
                  <a:solidFill>
                    <a:schemeClr val="accent4"/>
                  </a:solidFill>
                </a:rPr>
                <a:t>Text changing buttons</a:t>
              </a:r>
            </a:p>
          </p:txBody>
        </p:sp>
        <p:sp>
          <p:nvSpPr>
            <p:cNvPr id="18" name="Arrow: Right 17">
              <a:extLst>
                <a:ext uri="{FF2B5EF4-FFF2-40B4-BE49-F238E27FC236}">
                  <a16:creationId xmlns:a16="http://schemas.microsoft.com/office/drawing/2014/main" id="{28B63AE4-119E-DD9B-F463-8EC19D63FC0C}"/>
                </a:ext>
              </a:extLst>
            </p:cNvPr>
            <p:cNvSpPr/>
            <p:nvPr/>
          </p:nvSpPr>
          <p:spPr>
            <a:xfrm rot="1541808" flipH="1">
              <a:off x="5910217" y="3392918"/>
              <a:ext cx="252077" cy="161859"/>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584CE03A-1FB0-3635-5FBD-858D5DE717AC}"/>
              </a:ext>
            </a:extLst>
          </p:cNvPr>
          <p:cNvGrpSpPr/>
          <p:nvPr/>
        </p:nvGrpSpPr>
        <p:grpSpPr>
          <a:xfrm>
            <a:off x="2369680" y="3778217"/>
            <a:ext cx="1699670" cy="2518080"/>
            <a:chOff x="3348802" y="3075397"/>
            <a:chExt cx="1512766" cy="2518080"/>
          </a:xfrm>
        </p:grpSpPr>
        <p:sp>
          <p:nvSpPr>
            <p:cNvPr id="21" name="Rectangle 20">
              <a:extLst>
                <a:ext uri="{FF2B5EF4-FFF2-40B4-BE49-F238E27FC236}">
                  <a16:creationId xmlns:a16="http://schemas.microsoft.com/office/drawing/2014/main" id="{DEC3ABE7-BCDF-1818-CF73-0F2995975C2F}"/>
                </a:ext>
              </a:extLst>
            </p:cNvPr>
            <p:cNvSpPr/>
            <p:nvPr/>
          </p:nvSpPr>
          <p:spPr>
            <a:xfrm>
              <a:off x="4722956" y="3075397"/>
              <a:ext cx="138612" cy="251808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DB29018-0886-CEF6-09B9-74A26273149A}"/>
                </a:ext>
              </a:extLst>
            </p:cNvPr>
            <p:cNvSpPr txBox="1"/>
            <p:nvPr/>
          </p:nvSpPr>
          <p:spPr>
            <a:xfrm>
              <a:off x="3348802" y="4558698"/>
              <a:ext cx="618457" cy="369332"/>
            </a:xfrm>
            <a:prstGeom prst="rect">
              <a:avLst/>
            </a:prstGeom>
            <a:noFill/>
          </p:spPr>
          <p:txBody>
            <a:bodyPr wrap="none" rtlCol="0">
              <a:spAutoFit/>
            </a:bodyPr>
            <a:lstStyle/>
            <a:p>
              <a:r>
                <a:rPr lang="en-GB" b="1" dirty="0">
                  <a:solidFill>
                    <a:schemeClr val="accent1"/>
                  </a:solidFill>
                </a:rPr>
                <a:t>Rows</a:t>
              </a:r>
            </a:p>
          </p:txBody>
        </p:sp>
        <p:sp>
          <p:nvSpPr>
            <p:cNvPr id="23" name="Arrow: Right 22">
              <a:extLst>
                <a:ext uri="{FF2B5EF4-FFF2-40B4-BE49-F238E27FC236}">
                  <a16:creationId xmlns:a16="http://schemas.microsoft.com/office/drawing/2014/main" id="{73412E91-CECC-FC89-4632-FAC09DA25A90}"/>
                </a:ext>
              </a:extLst>
            </p:cNvPr>
            <p:cNvSpPr/>
            <p:nvPr/>
          </p:nvSpPr>
          <p:spPr>
            <a:xfrm>
              <a:off x="3967259" y="4677224"/>
              <a:ext cx="674237" cy="15334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688AF0B1-0F49-D0A1-5A66-6CC5D0B21FE2}"/>
              </a:ext>
            </a:extLst>
          </p:cNvPr>
          <p:cNvGrpSpPr/>
          <p:nvPr/>
        </p:nvGrpSpPr>
        <p:grpSpPr>
          <a:xfrm>
            <a:off x="4101698" y="3639216"/>
            <a:ext cx="7722800" cy="1090557"/>
            <a:chOff x="4699705" y="3092116"/>
            <a:chExt cx="6873546" cy="1090557"/>
          </a:xfrm>
        </p:grpSpPr>
        <p:sp>
          <p:nvSpPr>
            <p:cNvPr id="25" name="Rectangle 24">
              <a:extLst>
                <a:ext uri="{FF2B5EF4-FFF2-40B4-BE49-F238E27FC236}">
                  <a16:creationId xmlns:a16="http://schemas.microsoft.com/office/drawing/2014/main" id="{AD5E29E6-1EE8-8F6E-8C3E-5375BA93F709}"/>
                </a:ext>
              </a:extLst>
            </p:cNvPr>
            <p:cNvSpPr/>
            <p:nvPr/>
          </p:nvSpPr>
          <p:spPr>
            <a:xfrm>
              <a:off x="4699705" y="3092116"/>
              <a:ext cx="6873546" cy="129585"/>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202FB2C8-207B-D719-3ED1-B9D95B22817A}"/>
                </a:ext>
              </a:extLst>
            </p:cNvPr>
            <p:cNvSpPr txBox="1"/>
            <p:nvPr/>
          </p:nvSpPr>
          <p:spPr>
            <a:xfrm>
              <a:off x="10626197" y="3813341"/>
              <a:ext cx="900549" cy="369332"/>
            </a:xfrm>
            <a:prstGeom prst="rect">
              <a:avLst/>
            </a:prstGeom>
            <a:noFill/>
          </p:spPr>
          <p:txBody>
            <a:bodyPr wrap="none" rtlCol="0">
              <a:spAutoFit/>
            </a:bodyPr>
            <a:lstStyle/>
            <a:p>
              <a:r>
                <a:rPr lang="en-GB" b="1" dirty="0">
                  <a:solidFill>
                    <a:schemeClr val="accent2"/>
                  </a:solidFill>
                </a:rPr>
                <a:t>Columns</a:t>
              </a:r>
            </a:p>
          </p:txBody>
        </p:sp>
        <p:sp>
          <p:nvSpPr>
            <p:cNvPr id="27" name="Arrow: Right 26">
              <a:extLst>
                <a:ext uri="{FF2B5EF4-FFF2-40B4-BE49-F238E27FC236}">
                  <a16:creationId xmlns:a16="http://schemas.microsoft.com/office/drawing/2014/main" id="{23A92187-0418-4CDE-F8A2-FDD9C4A15F0A}"/>
                </a:ext>
              </a:extLst>
            </p:cNvPr>
            <p:cNvSpPr/>
            <p:nvPr/>
          </p:nvSpPr>
          <p:spPr>
            <a:xfrm rot="5400000" flipH="1">
              <a:off x="10842402" y="3492361"/>
              <a:ext cx="493141" cy="14881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B2E036B0-E7F4-1333-DF7B-E4EE8E04512B}"/>
              </a:ext>
            </a:extLst>
          </p:cNvPr>
          <p:cNvGrpSpPr/>
          <p:nvPr/>
        </p:nvGrpSpPr>
        <p:grpSpPr>
          <a:xfrm>
            <a:off x="2338727" y="3801252"/>
            <a:ext cx="9433521" cy="2489820"/>
            <a:chOff x="4901455" y="2722220"/>
            <a:chExt cx="8396171" cy="2489820"/>
          </a:xfrm>
        </p:grpSpPr>
        <p:sp>
          <p:nvSpPr>
            <p:cNvPr id="29" name="Rectangle 28">
              <a:extLst>
                <a:ext uri="{FF2B5EF4-FFF2-40B4-BE49-F238E27FC236}">
                  <a16:creationId xmlns:a16="http://schemas.microsoft.com/office/drawing/2014/main" id="{5AC52073-8AAB-F3FB-1659-B0D0FED83AC2}"/>
                </a:ext>
              </a:extLst>
            </p:cNvPr>
            <p:cNvSpPr/>
            <p:nvPr/>
          </p:nvSpPr>
          <p:spPr>
            <a:xfrm>
              <a:off x="6470563" y="2722220"/>
              <a:ext cx="6827063" cy="2489820"/>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75F5C24-DFE8-5B54-CB6D-F66C96A58F27}"/>
                </a:ext>
              </a:extLst>
            </p:cNvPr>
            <p:cNvSpPr txBox="1"/>
            <p:nvPr/>
          </p:nvSpPr>
          <p:spPr>
            <a:xfrm>
              <a:off x="4901455" y="3773559"/>
              <a:ext cx="1089108" cy="369332"/>
            </a:xfrm>
            <a:prstGeom prst="rect">
              <a:avLst/>
            </a:prstGeom>
            <a:noFill/>
          </p:spPr>
          <p:txBody>
            <a:bodyPr wrap="none" rtlCol="0">
              <a:spAutoFit/>
            </a:bodyPr>
            <a:lstStyle/>
            <a:p>
              <a:r>
                <a:rPr lang="en-GB" b="1" dirty="0">
                  <a:solidFill>
                    <a:schemeClr val="accent3"/>
                  </a:solidFill>
                </a:rPr>
                <a:t>Worksheet</a:t>
              </a:r>
            </a:p>
          </p:txBody>
        </p:sp>
        <p:sp>
          <p:nvSpPr>
            <p:cNvPr id="31" name="Arrow: Right 30">
              <a:extLst>
                <a:ext uri="{FF2B5EF4-FFF2-40B4-BE49-F238E27FC236}">
                  <a16:creationId xmlns:a16="http://schemas.microsoft.com/office/drawing/2014/main" id="{2CC906DF-746C-9C49-B06E-E6DCF1480842}"/>
                </a:ext>
              </a:extLst>
            </p:cNvPr>
            <p:cNvSpPr/>
            <p:nvPr/>
          </p:nvSpPr>
          <p:spPr>
            <a:xfrm>
              <a:off x="5993696" y="3883528"/>
              <a:ext cx="438912" cy="167204"/>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7C4986CE-F67B-878E-0D31-378F11D58E7B}"/>
              </a:ext>
            </a:extLst>
          </p:cNvPr>
          <p:cNvGrpSpPr/>
          <p:nvPr/>
        </p:nvGrpSpPr>
        <p:grpSpPr>
          <a:xfrm>
            <a:off x="2426526" y="5634453"/>
            <a:ext cx="2394144" cy="369332"/>
            <a:chOff x="4787306" y="3950376"/>
            <a:chExt cx="2130874" cy="369332"/>
          </a:xfrm>
        </p:grpSpPr>
        <p:sp>
          <p:nvSpPr>
            <p:cNvPr id="33" name="Rectangle 32">
              <a:extLst>
                <a:ext uri="{FF2B5EF4-FFF2-40B4-BE49-F238E27FC236}">
                  <a16:creationId xmlns:a16="http://schemas.microsoft.com/office/drawing/2014/main" id="{2A0D850B-E647-1E0F-BFF1-6DE6479435DE}"/>
                </a:ext>
              </a:extLst>
            </p:cNvPr>
            <p:cNvSpPr/>
            <p:nvPr/>
          </p:nvSpPr>
          <p:spPr>
            <a:xfrm>
              <a:off x="6538682" y="4057340"/>
              <a:ext cx="379498" cy="192874"/>
            </a:xfrm>
            <a:prstGeom prst="rect">
              <a:avLst/>
            </a:prstGeom>
            <a:noFill/>
            <a:ln w="28575">
              <a:solidFill>
                <a:srgbClr val="FF66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A8234B4F-8FD7-45EA-44E3-785F3CF67AEA}"/>
                </a:ext>
              </a:extLst>
            </p:cNvPr>
            <p:cNvSpPr txBox="1"/>
            <p:nvPr/>
          </p:nvSpPr>
          <p:spPr>
            <a:xfrm>
              <a:off x="4787306" y="3950376"/>
              <a:ext cx="475387" cy="369332"/>
            </a:xfrm>
            <a:prstGeom prst="rect">
              <a:avLst/>
            </a:prstGeom>
            <a:noFill/>
          </p:spPr>
          <p:txBody>
            <a:bodyPr wrap="none" rtlCol="0">
              <a:spAutoFit/>
            </a:bodyPr>
            <a:lstStyle/>
            <a:p>
              <a:r>
                <a:rPr lang="en-GB" b="1" dirty="0">
                  <a:solidFill>
                    <a:srgbClr val="FF66FF"/>
                  </a:solidFill>
                </a:rPr>
                <a:t>Cell</a:t>
              </a:r>
            </a:p>
          </p:txBody>
        </p:sp>
        <p:sp>
          <p:nvSpPr>
            <p:cNvPr id="35" name="Arrow: Right 34">
              <a:extLst>
                <a:ext uri="{FF2B5EF4-FFF2-40B4-BE49-F238E27FC236}">
                  <a16:creationId xmlns:a16="http://schemas.microsoft.com/office/drawing/2014/main" id="{2FEF0F41-C25E-EE7E-2BAA-A725AEFD8FAA}"/>
                </a:ext>
              </a:extLst>
            </p:cNvPr>
            <p:cNvSpPr/>
            <p:nvPr/>
          </p:nvSpPr>
          <p:spPr>
            <a:xfrm>
              <a:off x="5262682" y="4065299"/>
              <a:ext cx="1206239" cy="167204"/>
            </a:xfrm>
            <a:prstGeom prst="rightArrow">
              <a:avLst/>
            </a:prstGeom>
            <a:solidFill>
              <a:srgbClr val="FF66FF"/>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7" name="Picture 36" descr="A white text on a black background&#10;&#10;AI-generated content may be incorrect.">
            <a:extLst>
              <a:ext uri="{FF2B5EF4-FFF2-40B4-BE49-F238E27FC236}">
                <a16:creationId xmlns:a16="http://schemas.microsoft.com/office/drawing/2014/main" id="{AF638AFA-6CAC-3958-0675-3F484DC253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099" y="-3423"/>
            <a:ext cx="10925801" cy="1460283"/>
          </a:xfrm>
          <a:prstGeom prst="rect">
            <a:avLst/>
          </a:prstGeom>
        </p:spPr>
      </p:pic>
    </p:spTree>
    <p:extLst>
      <p:ext uri="{BB962C8B-B14F-4D97-AF65-F5344CB8AC3E}">
        <p14:creationId xmlns:p14="http://schemas.microsoft.com/office/powerpoint/2010/main" val="3263984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493E9-1F43-A13C-8447-7A92BA88791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AFFC91-FD80-BC81-4A48-AC826FADCC4A}"/>
              </a:ext>
            </a:extLst>
          </p:cNvPr>
          <p:cNvPicPr>
            <a:picLocks noChangeAspect="1"/>
          </p:cNvPicPr>
          <p:nvPr/>
        </p:nvPicPr>
        <p:blipFill>
          <a:blip r:embed="rId3"/>
          <a:stretch>
            <a:fillRect/>
          </a:stretch>
        </p:blipFill>
        <p:spPr>
          <a:xfrm>
            <a:off x="1342862" y="1506644"/>
            <a:ext cx="9783290" cy="5202441"/>
          </a:xfrm>
          <a:prstGeom prst="rect">
            <a:avLst/>
          </a:prstGeom>
        </p:spPr>
      </p:pic>
      <p:grpSp>
        <p:nvGrpSpPr>
          <p:cNvPr id="6" name="Group 5">
            <a:extLst>
              <a:ext uri="{FF2B5EF4-FFF2-40B4-BE49-F238E27FC236}">
                <a16:creationId xmlns:a16="http://schemas.microsoft.com/office/drawing/2014/main" id="{14F1C5DF-64FE-AAFD-996E-C2ECF4FE3432}"/>
              </a:ext>
            </a:extLst>
          </p:cNvPr>
          <p:cNvGrpSpPr/>
          <p:nvPr/>
        </p:nvGrpSpPr>
        <p:grpSpPr>
          <a:xfrm>
            <a:off x="2845627" y="2744055"/>
            <a:ext cx="4963093" cy="369332"/>
            <a:chOff x="4652983" y="2889526"/>
            <a:chExt cx="4417315" cy="369332"/>
          </a:xfrm>
        </p:grpSpPr>
        <p:sp>
          <p:nvSpPr>
            <p:cNvPr id="8" name="Rectangle 7">
              <a:extLst>
                <a:ext uri="{FF2B5EF4-FFF2-40B4-BE49-F238E27FC236}">
                  <a16:creationId xmlns:a16="http://schemas.microsoft.com/office/drawing/2014/main" id="{91BD46E5-2DA9-4E8D-6A0F-7E9373167DF5}"/>
                </a:ext>
              </a:extLst>
            </p:cNvPr>
            <p:cNvSpPr/>
            <p:nvPr/>
          </p:nvSpPr>
          <p:spPr>
            <a:xfrm>
              <a:off x="4652983" y="2951861"/>
              <a:ext cx="1172596" cy="262067"/>
            </a:xfrm>
            <a:prstGeom prst="rect">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DF7D1C69-09B1-6906-09AC-9CF11C537C90}"/>
                </a:ext>
              </a:extLst>
            </p:cNvPr>
            <p:cNvSpPr txBox="1"/>
            <p:nvPr/>
          </p:nvSpPr>
          <p:spPr>
            <a:xfrm>
              <a:off x="6397071" y="2889526"/>
              <a:ext cx="2673227" cy="369332"/>
            </a:xfrm>
            <a:prstGeom prst="rect">
              <a:avLst/>
            </a:prstGeom>
            <a:noFill/>
          </p:spPr>
          <p:txBody>
            <a:bodyPr wrap="none" rtlCol="0">
              <a:spAutoFit/>
            </a:bodyPr>
            <a:lstStyle/>
            <a:p>
              <a:r>
                <a:rPr lang="en-GB" b="1" dirty="0">
                  <a:solidFill>
                    <a:schemeClr val="accent4"/>
                  </a:solidFill>
                </a:rPr>
                <a:t>Text box (click to change text)</a:t>
              </a:r>
            </a:p>
          </p:txBody>
        </p:sp>
        <p:sp>
          <p:nvSpPr>
            <p:cNvPr id="10" name="Arrow: Right 9">
              <a:extLst>
                <a:ext uri="{FF2B5EF4-FFF2-40B4-BE49-F238E27FC236}">
                  <a16:creationId xmlns:a16="http://schemas.microsoft.com/office/drawing/2014/main" id="{3BE3C623-F067-EEEA-AA09-2B8B3765ED8B}"/>
                </a:ext>
              </a:extLst>
            </p:cNvPr>
            <p:cNvSpPr/>
            <p:nvPr/>
          </p:nvSpPr>
          <p:spPr>
            <a:xfrm flipH="1">
              <a:off x="5864648" y="3001964"/>
              <a:ext cx="537886" cy="156731"/>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grpSp>
      <p:pic>
        <p:nvPicPr>
          <p:cNvPr id="12" name="Picture 11" descr="A white arrow pointing at something&#10;&#10;AI-generated content may be incorrect.">
            <a:extLst>
              <a:ext uri="{FF2B5EF4-FFF2-40B4-BE49-F238E27FC236}">
                <a16:creationId xmlns:a16="http://schemas.microsoft.com/office/drawing/2014/main" id="{21468552-725F-C4DB-ECC2-4E0D461C4A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497309" y="4950138"/>
            <a:ext cx="364429" cy="364429"/>
          </a:xfrm>
          <a:prstGeom prst="rect">
            <a:avLst/>
          </a:prstGeom>
        </p:spPr>
      </p:pic>
      <p:pic>
        <p:nvPicPr>
          <p:cNvPr id="14" name="Picture 13" descr="A cartoon mouse head with ears and tail&#10;&#10;AI-generated content may be incorrect.">
            <a:extLst>
              <a:ext uri="{FF2B5EF4-FFF2-40B4-BE49-F238E27FC236}">
                <a16:creationId xmlns:a16="http://schemas.microsoft.com/office/drawing/2014/main" id="{7D9087DF-BB01-9481-E1C3-C15564AB9BE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105001" y="5949737"/>
            <a:ext cx="953676" cy="908263"/>
          </a:xfrm>
          <a:prstGeom prst="rect">
            <a:avLst/>
          </a:prstGeom>
        </p:spPr>
      </p:pic>
      <p:pic>
        <p:nvPicPr>
          <p:cNvPr id="2050" name="Picture 2" descr="Fill Handle">
            <a:extLst>
              <a:ext uri="{FF2B5EF4-FFF2-40B4-BE49-F238E27FC236}">
                <a16:creationId xmlns:a16="http://schemas.microsoft.com/office/drawing/2014/main" id="{92DABF33-87ED-5859-F7EE-60D40715E1B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2000" l="8000" r="90000">
                        <a14:foregroundMark x1="20000" y1="46000" x2="74000" y2="50000"/>
                        <a14:foregroundMark x1="12000" y1="46000" x2="12000" y2="46000"/>
                        <a14:foregroundMark x1="56000" y1="92000" x2="56000" y2="92000"/>
                        <a14:foregroundMark x1="66000" y1="86000" x2="66000" y2="86000"/>
                        <a14:foregroundMark x1="12000" y1="42000" x2="12000" y2="42000"/>
                        <a14:foregroundMark x1="12000" y1="38000" x2="12000" y2="38000"/>
                        <a14:foregroundMark x1="12000" y1="60000" x2="12000" y2="60000"/>
                        <a14:backgroundMark x1="8000" y1="66000" x2="8000" y2="66000"/>
                        <a14:backgroundMark x1="6000" y1="64000" x2="6000" y2="64000"/>
                        <a14:backgroundMark x1="72000" y1="16000" x2="72000" y2="16000"/>
                        <a14:backgroundMark x1="58000" y1="96000" x2="58000" y2="96000"/>
                      </a14:backgroundRemoval>
                    </a14:imgEffect>
                  </a14:imgLayer>
                </a14:imgProps>
              </a:ext>
              <a:ext uri="{28A0092B-C50C-407E-A947-70E740481C1C}">
                <a14:useLocalDpi xmlns:a14="http://schemas.microsoft.com/office/drawing/2010/main" val="0"/>
              </a:ext>
            </a:extLst>
          </a:blip>
          <a:srcRect/>
          <a:stretch>
            <a:fillRect/>
          </a:stretch>
        </p:blipFill>
        <p:spPr bwMode="auto">
          <a:xfrm>
            <a:off x="1809704" y="3223071"/>
            <a:ext cx="264572" cy="2645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black background with white text&#10;&#10;AI-generated content may be incorrect.">
            <a:extLst>
              <a:ext uri="{FF2B5EF4-FFF2-40B4-BE49-F238E27FC236}">
                <a16:creationId xmlns:a16="http://schemas.microsoft.com/office/drawing/2014/main" id="{22BDDEE4-4A09-9171-D10F-76145E99AC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9107" y="19065"/>
            <a:ext cx="10928572" cy="1460283"/>
          </a:xfrm>
          <a:prstGeom prst="rect">
            <a:avLst/>
          </a:prstGeom>
        </p:spPr>
      </p:pic>
    </p:spTree>
    <p:extLst>
      <p:ext uri="{BB962C8B-B14F-4D97-AF65-F5344CB8AC3E}">
        <p14:creationId xmlns:p14="http://schemas.microsoft.com/office/powerpoint/2010/main" val="3478709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F1D6A-9B03-384C-8598-3E2B18EEB0C0}"/>
            </a:ext>
          </a:extLst>
        </p:cNvPr>
        <p:cNvGrpSpPr/>
        <p:nvPr/>
      </p:nvGrpSpPr>
      <p:grpSpPr>
        <a:xfrm>
          <a:off x="0" y="0"/>
          <a:ext cx="0" cy="0"/>
          <a:chOff x="0" y="0"/>
          <a:chExt cx="0" cy="0"/>
        </a:xfrm>
      </p:grpSpPr>
      <p:pic>
        <p:nvPicPr>
          <p:cNvPr id="12" name="Picture 11" descr="A white arrow pointing at something&#10;&#10;AI-generated content may be incorrect.">
            <a:extLst>
              <a:ext uri="{FF2B5EF4-FFF2-40B4-BE49-F238E27FC236}">
                <a16:creationId xmlns:a16="http://schemas.microsoft.com/office/drawing/2014/main" id="{E8E9A83C-8261-FB40-3271-7FD1429B5BE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497309" y="4950138"/>
            <a:ext cx="364429" cy="364429"/>
          </a:xfrm>
          <a:prstGeom prst="rect">
            <a:avLst/>
          </a:prstGeom>
        </p:spPr>
      </p:pic>
      <p:pic>
        <p:nvPicPr>
          <p:cNvPr id="14" name="Picture 13" descr="A cartoon mouse head with ears and tail&#10;&#10;AI-generated content may be incorrect.">
            <a:extLst>
              <a:ext uri="{FF2B5EF4-FFF2-40B4-BE49-F238E27FC236}">
                <a16:creationId xmlns:a16="http://schemas.microsoft.com/office/drawing/2014/main" id="{2E8708CB-541D-83C4-DCAB-0108659EDCC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105001" y="5949737"/>
            <a:ext cx="953676" cy="908263"/>
          </a:xfrm>
          <a:prstGeom prst="rect">
            <a:avLst/>
          </a:prstGeom>
        </p:spPr>
      </p:pic>
      <p:pic>
        <p:nvPicPr>
          <p:cNvPr id="5" name="Picture 4">
            <a:extLst>
              <a:ext uri="{FF2B5EF4-FFF2-40B4-BE49-F238E27FC236}">
                <a16:creationId xmlns:a16="http://schemas.microsoft.com/office/drawing/2014/main" id="{8D5066F1-2CA5-ED41-7BA3-327098FFBAEE}"/>
              </a:ext>
            </a:extLst>
          </p:cNvPr>
          <p:cNvPicPr>
            <a:picLocks noChangeAspect="1"/>
          </p:cNvPicPr>
          <p:nvPr/>
        </p:nvPicPr>
        <p:blipFill>
          <a:blip r:embed="rId7"/>
          <a:stretch>
            <a:fillRect/>
          </a:stretch>
        </p:blipFill>
        <p:spPr>
          <a:xfrm>
            <a:off x="1241748" y="1220438"/>
            <a:ext cx="9783290" cy="5202441"/>
          </a:xfrm>
          <a:prstGeom prst="rect">
            <a:avLst/>
          </a:prstGeom>
        </p:spPr>
      </p:pic>
      <p:pic>
        <p:nvPicPr>
          <p:cNvPr id="16" name="Picture 15">
            <a:extLst>
              <a:ext uri="{FF2B5EF4-FFF2-40B4-BE49-F238E27FC236}">
                <a16:creationId xmlns:a16="http://schemas.microsoft.com/office/drawing/2014/main" id="{42941B50-C09E-218D-902E-DA9DDFFDA535}"/>
              </a:ext>
            </a:extLst>
          </p:cNvPr>
          <p:cNvPicPr>
            <a:picLocks noChangeAspect="1"/>
          </p:cNvPicPr>
          <p:nvPr/>
        </p:nvPicPr>
        <p:blipFill>
          <a:blip r:embed="rId8"/>
          <a:stretch>
            <a:fillRect/>
          </a:stretch>
        </p:blipFill>
        <p:spPr>
          <a:xfrm>
            <a:off x="1012660" y="1220438"/>
            <a:ext cx="9941798" cy="5273819"/>
          </a:xfrm>
          <a:prstGeom prst="rect">
            <a:avLst/>
          </a:prstGeom>
        </p:spPr>
      </p:pic>
      <p:sp>
        <p:nvSpPr>
          <p:cNvPr id="17" name="Rectangle 16">
            <a:extLst>
              <a:ext uri="{FF2B5EF4-FFF2-40B4-BE49-F238E27FC236}">
                <a16:creationId xmlns:a16="http://schemas.microsoft.com/office/drawing/2014/main" id="{4EDD8E0F-2BDA-F544-86EF-2871661FB4D8}"/>
              </a:ext>
            </a:extLst>
          </p:cNvPr>
          <p:cNvSpPr/>
          <p:nvPr/>
        </p:nvSpPr>
        <p:spPr>
          <a:xfrm>
            <a:off x="10265009" y="6230675"/>
            <a:ext cx="650513" cy="25836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ack background with white text&#10;&#10;AI-generated content may be incorrect.">
            <a:extLst>
              <a:ext uri="{FF2B5EF4-FFF2-40B4-BE49-F238E27FC236}">
                <a16:creationId xmlns:a16="http://schemas.microsoft.com/office/drawing/2014/main" id="{B4470FC2-FAA1-BCC4-9063-CDF8DB27CB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107" y="19065"/>
            <a:ext cx="10928572" cy="1460283"/>
          </a:xfrm>
          <a:prstGeom prst="rect">
            <a:avLst/>
          </a:prstGeom>
        </p:spPr>
      </p:pic>
    </p:spTree>
    <p:extLst>
      <p:ext uri="{BB962C8B-B14F-4D97-AF65-F5344CB8AC3E}">
        <p14:creationId xmlns:p14="http://schemas.microsoft.com/office/powerpoint/2010/main" val="666003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FAB29-8DEB-8A90-3B1D-F42582EA5C21}"/>
            </a:ext>
          </a:extLst>
        </p:cNvPr>
        <p:cNvGrpSpPr/>
        <p:nvPr/>
      </p:nvGrpSpPr>
      <p:grpSpPr>
        <a:xfrm>
          <a:off x="0" y="0"/>
          <a:ext cx="0" cy="0"/>
          <a:chOff x="0" y="0"/>
          <a:chExt cx="0" cy="0"/>
        </a:xfrm>
      </p:grpSpPr>
      <p:pic>
        <p:nvPicPr>
          <p:cNvPr id="12" name="Picture 11" descr="A white arrow pointing at something&#10;&#10;AI-generated content may be incorrect.">
            <a:extLst>
              <a:ext uri="{FF2B5EF4-FFF2-40B4-BE49-F238E27FC236}">
                <a16:creationId xmlns:a16="http://schemas.microsoft.com/office/drawing/2014/main" id="{5AA3FDC6-1EC9-9D7B-B6D0-0539C943A5A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497309" y="4950138"/>
            <a:ext cx="364429" cy="364429"/>
          </a:xfrm>
          <a:prstGeom prst="rect">
            <a:avLst/>
          </a:prstGeom>
        </p:spPr>
      </p:pic>
      <p:pic>
        <p:nvPicPr>
          <p:cNvPr id="14" name="Picture 13" descr="A cartoon mouse head with ears and tail&#10;&#10;AI-generated content may be incorrect.">
            <a:extLst>
              <a:ext uri="{FF2B5EF4-FFF2-40B4-BE49-F238E27FC236}">
                <a16:creationId xmlns:a16="http://schemas.microsoft.com/office/drawing/2014/main" id="{8126803F-919F-32CD-8C88-5C240315EA4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105001" y="5949737"/>
            <a:ext cx="953676" cy="908263"/>
          </a:xfrm>
          <a:prstGeom prst="rect">
            <a:avLst/>
          </a:prstGeom>
        </p:spPr>
      </p:pic>
      <p:pic>
        <p:nvPicPr>
          <p:cNvPr id="19" name="Picture 18">
            <a:extLst>
              <a:ext uri="{FF2B5EF4-FFF2-40B4-BE49-F238E27FC236}">
                <a16:creationId xmlns:a16="http://schemas.microsoft.com/office/drawing/2014/main" id="{57AED411-61C3-F8B6-8C01-C3DDDC46A516}"/>
              </a:ext>
            </a:extLst>
          </p:cNvPr>
          <p:cNvPicPr>
            <a:picLocks noChangeAspect="1"/>
          </p:cNvPicPr>
          <p:nvPr/>
        </p:nvPicPr>
        <p:blipFill>
          <a:blip r:embed="rId7"/>
          <a:stretch>
            <a:fillRect/>
          </a:stretch>
        </p:blipFill>
        <p:spPr>
          <a:xfrm>
            <a:off x="1617156" y="1156603"/>
            <a:ext cx="9941798" cy="5286730"/>
          </a:xfrm>
          <a:prstGeom prst="rect">
            <a:avLst/>
          </a:prstGeom>
        </p:spPr>
      </p:pic>
      <p:pic>
        <p:nvPicPr>
          <p:cNvPr id="2052" name="Picture 4" descr="How to Adjust Column Width in Excel: Step-by-Step (2023)">
            <a:extLst>
              <a:ext uri="{FF2B5EF4-FFF2-40B4-BE49-F238E27FC236}">
                <a16:creationId xmlns:a16="http://schemas.microsoft.com/office/drawing/2014/main" id="{87D29699-2031-BA88-568B-A9D994C413CB}"/>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2881" b="44973" l="17136" r="80415">
                        <a14:foregroundMark x1="36615" y1="40566" x2="36615" y2="40566"/>
                        <a14:backgroundMark x1="41692" y1="20126" x2="75385" y2="21384"/>
                        <a14:backgroundMark x1="35538" y1="19811" x2="57231" y2="38365"/>
                        <a14:backgroundMark x1="35692" y1="17925" x2="35692" y2="17925"/>
                        <a14:backgroundMark x1="36308" y1="15409" x2="36308" y2="15409"/>
                        <a14:backgroundMark x1="36308" y1="13522" x2="36308" y2="13522"/>
                      </a14:backgroundRemoval>
                    </a14:imgEffect>
                  </a14:imgLayer>
                </a14:imgProps>
              </a:ext>
              <a:ext uri="{28A0092B-C50C-407E-A947-70E740481C1C}">
                <a14:useLocalDpi xmlns:a14="http://schemas.microsoft.com/office/drawing/2010/main" val="0"/>
              </a:ext>
            </a:extLst>
          </a:blip>
          <a:srcRect l="32563" t="29823" r="58792" b="51015"/>
          <a:stretch/>
        </p:blipFill>
        <p:spPr bwMode="auto">
          <a:xfrm>
            <a:off x="2470910" y="2694758"/>
            <a:ext cx="395411" cy="37767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3CFEE09D-B831-82E6-23FE-7A8528EED39C}"/>
              </a:ext>
            </a:extLst>
          </p:cNvPr>
          <p:cNvGrpSpPr/>
          <p:nvPr/>
        </p:nvGrpSpPr>
        <p:grpSpPr>
          <a:xfrm>
            <a:off x="1455313" y="1156603"/>
            <a:ext cx="10239378" cy="5336595"/>
            <a:chOff x="1123056" y="1443868"/>
            <a:chExt cx="10239378" cy="5336595"/>
          </a:xfrm>
        </p:grpSpPr>
        <p:pic>
          <p:nvPicPr>
            <p:cNvPr id="21" name="Picture 20">
              <a:extLst>
                <a:ext uri="{FF2B5EF4-FFF2-40B4-BE49-F238E27FC236}">
                  <a16:creationId xmlns:a16="http://schemas.microsoft.com/office/drawing/2014/main" id="{6DBE70EA-812D-18DA-41B5-DD79CB3EBCBC}"/>
                </a:ext>
              </a:extLst>
            </p:cNvPr>
            <p:cNvPicPr>
              <a:picLocks noChangeAspect="1"/>
            </p:cNvPicPr>
            <p:nvPr/>
          </p:nvPicPr>
          <p:blipFill>
            <a:blip r:embed="rId10"/>
            <a:stretch>
              <a:fillRect/>
            </a:stretch>
          </p:blipFill>
          <p:spPr>
            <a:xfrm>
              <a:off x="1123056" y="1443868"/>
              <a:ext cx="10239378" cy="5336595"/>
            </a:xfrm>
            <a:prstGeom prst="rect">
              <a:avLst/>
            </a:prstGeom>
          </p:spPr>
        </p:pic>
        <p:pic>
          <p:nvPicPr>
            <p:cNvPr id="22" name="Picture 4" descr="How to Adjust Column Width in Excel: Step-by-Step (2023)">
              <a:extLst>
                <a:ext uri="{FF2B5EF4-FFF2-40B4-BE49-F238E27FC236}">
                  <a16:creationId xmlns:a16="http://schemas.microsoft.com/office/drawing/2014/main" id="{CABBEE7B-BEFF-429C-08D2-1B6B883CF93B}"/>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2881" b="44973" l="17136" r="80415">
                          <a14:foregroundMark x1="36615" y1="40566" x2="36615" y2="40566"/>
                          <a14:backgroundMark x1="41692" y1="20126" x2="75385" y2="21384"/>
                          <a14:backgroundMark x1="35538" y1="19811" x2="57231" y2="38365"/>
                          <a14:backgroundMark x1="35692" y1="17925" x2="35692" y2="17925"/>
                          <a14:backgroundMark x1="36308" y1="15409" x2="36308" y2="15409"/>
                          <a14:backgroundMark x1="36308" y1="13522" x2="36308" y2="13522"/>
                        </a14:backgroundRemoval>
                      </a14:imgEffect>
                    </a14:imgLayer>
                  </a14:imgProps>
                </a:ext>
                <a:ext uri="{28A0092B-C50C-407E-A947-70E740481C1C}">
                  <a14:useLocalDpi xmlns:a14="http://schemas.microsoft.com/office/drawing/2010/main" val="0"/>
                </a:ext>
              </a:extLst>
            </a:blip>
            <a:srcRect l="32563" t="29823" r="58792" b="51015"/>
            <a:stretch/>
          </p:blipFill>
          <p:spPr bwMode="auto">
            <a:xfrm>
              <a:off x="3846205" y="3021266"/>
              <a:ext cx="395411" cy="377675"/>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A black background with white text&#10;&#10;AI-generated content may be incorrect.">
            <a:extLst>
              <a:ext uri="{FF2B5EF4-FFF2-40B4-BE49-F238E27FC236}">
                <a16:creationId xmlns:a16="http://schemas.microsoft.com/office/drawing/2014/main" id="{6D4F6D4A-5488-90B8-11D4-E15C605B5F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107" y="19065"/>
            <a:ext cx="10928572" cy="1460283"/>
          </a:xfrm>
          <a:prstGeom prst="rect">
            <a:avLst/>
          </a:prstGeom>
        </p:spPr>
      </p:pic>
    </p:spTree>
    <p:extLst>
      <p:ext uri="{BB962C8B-B14F-4D97-AF65-F5344CB8AC3E}">
        <p14:creationId xmlns:p14="http://schemas.microsoft.com/office/powerpoint/2010/main" val="1904052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CD60A-2B28-11B4-915F-EFA52D00E9C8}"/>
            </a:ext>
          </a:extLst>
        </p:cNvPr>
        <p:cNvGrpSpPr/>
        <p:nvPr/>
      </p:nvGrpSpPr>
      <p:grpSpPr>
        <a:xfrm>
          <a:off x="0" y="0"/>
          <a:ext cx="0" cy="0"/>
          <a:chOff x="0" y="0"/>
          <a:chExt cx="0" cy="0"/>
        </a:xfrm>
      </p:grpSpPr>
      <p:pic>
        <p:nvPicPr>
          <p:cNvPr id="12" name="Picture 11" descr="A white arrow pointing at something&#10;&#10;AI-generated content may be incorrect.">
            <a:extLst>
              <a:ext uri="{FF2B5EF4-FFF2-40B4-BE49-F238E27FC236}">
                <a16:creationId xmlns:a16="http://schemas.microsoft.com/office/drawing/2014/main" id="{D0D6CD12-945A-6D56-0D39-6B4D97DB089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497309" y="4950138"/>
            <a:ext cx="364429" cy="364429"/>
          </a:xfrm>
          <a:prstGeom prst="rect">
            <a:avLst/>
          </a:prstGeom>
        </p:spPr>
      </p:pic>
      <p:pic>
        <p:nvPicPr>
          <p:cNvPr id="14" name="Picture 13" descr="A cartoon mouse head with ears and tail&#10;&#10;AI-generated content may be incorrect.">
            <a:extLst>
              <a:ext uri="{FF2B5EF4-FFF2-40B4-BE49-F238E27FC236}">
                <a16:creationId xmlns:a16="http://schemas.microsoft.com/office/drawing/2014/main" id="{00778E45-73C4-1735-06A3-098ACA5A4F5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105001" y="5949737"/>
            <a:ext cx="953676" cy="908263"/>
          </a:xfrm>
          <a:prstGeom prst="rect">
            <a:avLst/>
          </a:prstGeom>
        </p:spPr>
      </p:pic>
      <p:pic>
        <p:nvPicPr>
          <p:cNvPr id="25" name="Picture 24">
            <a:extLst>
              <a:ext uri="{FF2B5EF4-FFF2-40B4-BE49-F238E27FC236}">
                <a16:creationId xmlns:a16="http://schemas.microsoft.com/office/drawing/2014/main" id="{4C6B6D2E-E2B3-7383-2F65-CF0F686CF16C}"/>
              </a:ext>
            </a:extLst>
          </p:cNvPr>
          <p:cNvPicPr>
            <a:picLocks noChangeAspect="1"/>
          </p:cNvPicPr>
          <p:nvPr/>
        </p:nvPicPr>
        <p:blipFill>
          <a:blip r:embed="rId7"/>
          <a:stretch>
            <a:fillRect/>
          </a:stretch>
        </p:blipFill>
        <p:spPr>
          <a:xfrm>
            <a:off x="1419396" y="1225504"/>
            <a:ext cx="10139558" cy="5382202"/>
          </a:xfrm>
          <a:prstGeom prst="rect">
            <a:avLst/>
          </a:prstGeom>
        </p:spPr>
      </p:pic>
      <p:pic>
        <p:nvPicPr>
          <p:cNvPr id="4" name="Picture 2" descr="Fill Handle">
            <a:extLst>
              <a:ext uri="{FF2B5EF4-FFF2-40B4-BE49-F238E27FC236}">
                <a16:creationId xmlns:a16="http://schemas.microsoft.com/office/drawing/2014/main" id="{4181E34D-FA90-455D-3131-11E09178C68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2000" l="8000" r="90000">
                        <a14:foregroundMark x1="20000" y1="46000" x2="74000" y2="50000"/>
                        <a14:foregroundMark x1="12000" y1="46000" x2="12000" y2="46000"/>
                        <a14:foregroundMark x1="56000" y1="92000" x2="56000" y2="92000"/>
                        <a14:foregroundMark x1="66000" y1="86000" x2="66000" y2="86000"/>
                        <a14:foregroundMark x1="12000" y1="42000" x2="12000" y2="42000"/>
                        <a14:foregroundMark x1="12000" y1="38000" x2="12000" y2="38000"/>
                        <a14:foregroundMark x1="12000" y1="60000" x2="12000" y2="60000"/>
                        <a14:backgroundMark x1="8000" y1="66000" x2="8000" y2="66000"/>
                        <a14:backgroundMark x1="6000" y1="64000" x2="6000" y2="64000"/>
                        <a14:backgroundMark x1="72000" y1="16000" x2="72000" y2="16000"/>
                        <a14:backgroundMark x1="58000" y1="96000" x2="58000" y2="96000"/>
                      </a14:backgroundRemoval>
                    </a14:imgEffect>
                  </a14:imgLayer>
                </a14:imgProps>
              </a:ext>
              <a:ext uri="{28A0092B-C50C-407E-A947-70E740481C1C}">
                <a14:useLocalDpi xmlns:a14="http://schemas.microsoft.com/office/drawing/2010/main" val="0"/>
              </a:ext>
            </a:extLst>
          </a:blip>
          <a:srcRect/>
          <a:stretch>
            <a:fillRect/>
          </a:stretch>
        </p:blipFill>
        <p:spPr bwMode="auto">
          <a:xfrm>
            <a:off x="1864295" y="3296714"/>
            <a:ext cx="264572" cy="2645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black background with white text&#10;&#10;AI-generated content may be incorrect.">
            <a:extLst>
              <a:ext uri="{FF2B5EF4-FFF2-40B4-BE49-F238E27FC236}">
                <a16:creationId xmlns:a16="http://schemas.microsoft.com/office/drawing/2014/main" id="{6BB2904F-FC4F-D25F-484C-16C52AFB8A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9107" y="19065"/>
            <a:ext cx="10928572" cy="1460283"/>
          </a:xfrm>
          <a:prstGeom prst="rect">
            <a:avLst/>
          </a:prstGeom>
        </p:spPr>
      </p:pic>
    </p:spTree>
    <p:extLst>
      <p:ext uri="{BB962C8B-B14F-4D97-AF65-F5344CB8AC3E}">
        <p14:creationId xmlns:p14="http://schemas.microsoft.com/office/powerpoint/2010/main" val="905687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BDB4A-E425-8B27-6392-CF03B99E5840}"/>
            </a:ext>
          </a:extLst>
        </p:cNvPr>
        <p:cNvGrpSpPr/>
        <p:nvPr/>
      </p:nvGrpSpPr>
      <p:grpSpPr>
        <a:xfrm>
          <a:off x="0" y="0"/>
          <a:ext cx="0" cy="0"/>
          <a:chOff x="0" y="0"/>
          <a:chExt cx="0" cy="0"/>
        </a:xfrm>
      </p:grpSpPr>
      <p:pic>
        <p:nvPicPr>
          <p:cNvPr id="12" name="Picture 11" descr="A white arrow pointing at something&#10;&#10;AI-generated content may be incorrect.">
            <a:extLst>
              <a:ext uri="{FF2B5EF4-FFF2-40B4-BE49-F238E27FC236}">
                <a16:creationId xmlns:a16="http://schemas.microsoft.com/office/drawing/2014/main" id="{1BD1EE42-C4D5-B7B1-2E44-DF92A2B18FC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497309" y="4950138"/>
            <a:ext cx="364429" cy="364429"/>
          </a:xfrm>
          <a:prstGeom prst="rect">
            <a:avLst/>
          </a:prstGeom>
        </p:spPr>
      </p:pic>
      <p:pic>
        <p:nvPicPr>
          <p:cNvPr id="14" name="Picture 13" descr="A cartoon mouse head with ears and tail&#10;&#10;AI-generated content may be incorrect.">
            <a:extLst>
              <a:ext uri="{FF2B5EF4-FFF2-40B4-BE49-F238E27FC236}">
                <a16:creationId xmlns:a16="http://schemas.microsoft.com/office/drawing/2014/main" id="{E4ED21DA-3286-D03C-A653-C2DC0CB8FD0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105001" y="5949737"/>
            <a:ext cx="953676" cy="908263"/>
          </a:xfrm>
          <a:prstGeom prst="rect">
            <a:avLst/>
          </a:prstGeom>
        </p:spPr>
      </p:pic>
      <p:pic>
        <p:nvPicPr>
          <p:cNvPr id="25" name="Picture 24">
            <a:extLst>
              <a:ext uri="{FF2B5EF4-FFF2-40B4-BE49-F238E27FC236}">
                <a16:creationId xmlns:a16="http://schemas.microsoft.com/office/drawing/2014/main" id="{09FA1254-E64C-C507-DB20-7F303A900F77}"/>
              </a:ext>
            </a:extLst>
          </p:cNvPr>
          <p:cNvPicPr>
            <a:picLocks noChangeAspect="1"/>
          </p:cNvPicPr>
          <p:nvPr/>
        </p:nvPicPr>
        <p:blipFill>
          <a:blip r:embed="rId7"/>
          <a:stretch>
            <a:fillRect/>
          </a:stretch>
        </p:blipFill>
        <p:spPr>
          <a:xfrm>
            <a:off x="1123056" y="1443868"/>
            <a:ext cx="10139558" cy="5382202"/>
          </a:xfrm>
          <a:prstGeom prst="rect">
            <a:avLst/>
          </a:prstGeom>
        </p:spPr>
      </p:pic>
      <p:sp>
        <p:nvSpPr>
          <p:cNvPr id="26" name="Rectangle 25">
            <a:extLst>
              <a:ext uri="{FF2B5EF4-FFF2-40B4-BE49-F238E27FC236}">
                <a16:creationId xmlns:a16="http://schemas.microsoft.com/office/drawing/2014/main" id="{FB6A2A3B-527D-65BA-6D00-4FF1D935330A}"/>
              </a:ext>
            </a:extLst>
          </p:cNvPr>
          <p:cNvSpPr/>
          <p:nvPr/>
        </p:nvSpPr>
        <p:spPr>
          <a:xfrm>
            <a:off x="1941990" y="2067073"/>
            <a:ext cx="2666694" cy="67581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BEB75046-8769-470B-5EB7-193F98C15D6D}"/>
              </a:ext>
            </a:extLst>
          </p:cNvPr>
          <p:cNvPicPr>
            <a:picLocks noChangeAspect="1"/>
          </p:cNvPicPr>
          <p:nvPr/>
        </p:nvPicPr>
        <p:blipFill>
          <a:blip r:embed="rId8"/>
          <a:stretch>
            <a:fillRect/>
          </a:stretch>
        </p:blipFill>
        <p:spPr>
          <a:xfrm>
            <a:off x="1123056" y="1388043"/>
            <a:ext cx="10239378" cy="5520053"/>
          </a:xfrm>
          <a:prstGeom prst="rect">
            <a:avLst/>
          </a:prstGeom>
        </p:spPr>
      </p:pic>
      <p:pic>
        <p:nvPicPr>
          <p:cNvPr id="11" name="Picture 10" descr="A black background with white text&#10;&#10;AI-generated content may be incorrect.">
            <a:extLst>
              <a:ext uri="{FF2B5EF4-FFF2-40B4-BE49-F238E27FC236}">
                <a16:creationId xmlns:a16="http://schemas.microsoft.com/office/drawing/2014/main" id="{AD7D5F93-F09A-2057-1CB8-9CC2581B64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107" y="19065"/>
            <a:ext cx="10928572" cy="1460283"/>
          </a:xfrm>
          <a:prstGeom prst="rect">
            <a:avLst/>
          </a:prstGeom>
        </p:spPr>
      </p:pic>
    </p:spTree>
    <p:extLst>
      <p:ext uri="{BB962C8B-B14F-4D97-AF65-F5344CB8AC3E}">
        <p14:creationId xmlns:p14="http://schemas.microsoft.com/office/powerpoint/2010/main" val="3305040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516B8-6F2C-1E21-1AAB-A4A091BC0BCE}"/>
            </a:ext>
          </a:extLst>
        </p:cNvPr>
        <p:cNvGrpSpPr/>
        <p:nvPr/>
      </p:nvGrpSpPr>
      <p:grpSpPr>
        <a:xfrm>
          <a:off x="0" y="0"/>
          <a:ext cx="0" cy="0"/>
          <a:chOff x="0" y="0"/>
          <a:chExt cx="0" cy="0"/>
        </a:xfrm>
      </p:grpSpPr>
      <p:pic>
        <p:nvPicPr>
          <p:cNvPr id="9" name="Picture 8" descr="A black background with white text&#10;&#10;AI-generated content may be incorrect.">
            <a:extLst>
              <a:ext uri="{FF2B5EF4-FFF2-40B4-BE49-F238E27FC236}">
                <a16:creationId xmlns:a16="http://schemas.microsoft.com/office/drawing/2014/main" id="{FE165587-407B-411F-2745-AF262B5D1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13" y="0"/>
            <a:ext cx="10928572" cy="1460283"/>
          </a:xfrm>
          <a:prstGeom prst="rect">
            <a:avLst/>
          </a:prstGeom>
        </p:spPr>
      </p:pic>
      <p:pic>
        <p:nvPicPr>
          <p:cNvPr id="10" name="Picture 9">
            <a:extLst>
              <a:ext uri="{FF2B5EF4-FFF2-40B4-BE49-F238E27FC236}">
                <a16:creationId xmlns:a16="http://schemas.microsoft.com/office/drawing/2014/main" id="{0DA3754A-999B-7661-4113-E597C3D433A1}"/>
              </a:ext>
            </a:extLst>
          </p:cNvPr>
          <p:cNvPicPr>
            <a:picLocks noChangeAspect="1"/>
          </p:cNvPicPr>
          <p:nvPr/>
        </p:nvPicPr>
        <p:blipFill>
          <a:blip r:embed="rId4"/>
          <a:stretch>
            <a:fillRect/>
          </a:stretch>
        </p:blipFill>
        <p:spPr>
          <a:xfrm>
            <a:off x="976310" y="1224270"/>
            <a:ext cx="10239378" cy="5520053"/>
          </a:xfrm>
          <a:prstGeom prst="rect">
            <a:avLst/>
          </a:prstGeom>
        </p:spPr>
      </p:pic>
      <p:sp>
        <p:nvSpPr>
          <p:cNvPr id="11" name="Rectangle 10">
            <a:extLst>
              <a:ext uri="{FF2B5EF4-FFF2-40B4-BE49-F238E27FC236}">
                <a16:creationId xmlns:a16="http://schemas.microsoft.com/office/drawing/2014/main" id="{20FEFF5D-0043-5CD6-1756-3F60CE0CDB4B}"/>
              </a:ext>
            </a:extLst>
          </p:cNvPr>
          <p:cNvSpPr/>
          <p:nvPr/>
        </p:nvSpPr>
        <p:spPr>
          <a:xfrm>
            <a:off x="1830694" y="1672323"/>
            <a:ext cx="434836" cy="265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1834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TM03457452[[fn=Celestial]]</Template>
  <TotalTime>0</TotalTime>
  <Words>1733</Words>
  <Application>Microsoft Office PowerPoint</Application>
  <PresentationFormat>Widescreen</PresentationFormat>
  <Paragraphs>110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Calibri</vt:lpstr>
      <vt:lpstr>Calibri Light</vt:lpstr>
      <vt:lpstr>Dorky Circle</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Donoghue</dc:creator>
  <cp:lastModifiedBy>Sarah Donoghue</cp:lastModifiedBy>
  <cp:revision>68</cp:revision>
  <dcterms:created xsi:type="dcterms:W3CDTF">2025-01-16T17:56:18Z</dcterms:created>
  <dcterms:modified xsi:type="dcterms:W3CDTF">2025-05-27T09:14:10Z</dcterms:modified>
</cp:coreProperties>
</file>